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56"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3489A-CC60-46BC-912A-C78DBDDA1F48}" type="datetimeFigureOut">
              <a:rPr lang="ru-RU" smtClean="0"/>
              <a:t>18.05.2016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667EF-C4FF-4C65-AECF-4C3F0BA4F4CC}" type="slidenum">
              <a:rPr lang="ru-RU" smtClean="0"/>
              <a:t>‹#›</a:t>
            </a:fld>
            <a:endParaRPr lang="ru-RU"/>
          </a:p>
        </p:txBody>
      </p:sp>
    </p:spTree>
    <p:extLst>
      <p:ext uri="{BB962C8B-B14F-4D97-AF65-F5344CB8AC3E}">
        <p14:creationId xmlns:p14="http://schemas.microsoft.com/office/powerpoint/2010/main" val="119855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6667EF-C4FF-4C65-AECF-4C3F0BA4F4CC}" type="slidenum">
              <a:rPr lang="ru-RU" smtClean="0"/>
              <a:t>3</a:t>
            </a:fld>
            <a:endParaRPr lang="ru-RU"/>
          </a:p>
        </p:txBody>
      </p:sp>
    </p:spTree>
    <p:extLst>
      <p:ext uri="{BB962C8B-B14F-4D97-AF65-F5344CB8AC3E}">
        <p14:creationId xmlns:p14="http://schemas.microsoft.com/office/powerpoint/2010/main" val="75249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6667EF-C4FF-4C65-AECF-4C3F0BA4F4CC}" type="slidenum">
              <a:rPr lang="ru-RU" smtClean="0"/>
              <a:t>9</a:t>
            </a:fld>
            <a:endParaRPr lang="ru-RU"/>
          </a:p>
        </p:txBody>
      </p:sp>
    </p:spTree>
    <p:extLst>
      <p:ext uri="{BB962C8B-B14F-4D97-AF65-F5344CB8AC3E}">
        <p14:creationId xmlns:p14="http://schemas.microsoft.com/office/powerpoint/2010/main" val="408665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B1B7293-C5DD-459E-B755-64F17FB35CEA}" type="datetimeFigureOut">
              <a:rPr lang="ru-RU" smtClean="0"/>
              <a:t>18.05.2016</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4C9C-10CF-4A1A-A6D7-8A0099481551}"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B1B7293-C5DD-459E-B755-64F17FB35CEA}" type="datetimeFigureOut">
              <a:rPr lang="ru-RU" smtClean="0"/>
              <a:t>18.05.2016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4C9C-10CF-4A1A-A6D7-8A0099481551}"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B1B7293-C5DD-459E-B755-64F17FB35CEA}" type="datetimeFigureOut">
              <a:rPr lang="ru-RU" smtClean="0"/>
              <a:t>18.05.2016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4C9C-10CF-4A1A-A6D7-8A0099481551}"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B1B7293-C5DD-459E-B755-64F17FB35CEA}" type="datetimeFigureOut">
              <a:rPr lang="ru-RU" smtClean="0"/>
              <a:t>18.05.2016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4C9C-10CF-4A1A-A6D7-8A0099481551}"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1B7293-C5DD-459E-B755-64F17FB35CEA}" type="datetimeFigureOut">
              <a:rPr lang="ru-RU" smtClean="0"/>
              <a:t>18.05.2016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4C9C-10CF-4A1A-A6D7-8A009948155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1B7293-C5DD-459E-B755-64F17FB35CEA}" type="datetimeFigureOut">
              <a:rPr lang="ru-RU" smtClean="0"/>
              <a:t>18.05.2016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4C9C-10CF-4A1A-A6D7-8A0099481551}"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B1B7293-C5DD-459E-B755-64F17FB35CEA}" type="datetimeFigureOut">
              <a:rPr lang="ru-RU" smtClean="0"/>
              <a:t>18.05.2016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4C9C-10CF-4A1A-A6D7-8A0099481551}"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B1B7293-C5DD-459E-B755-64F17FB35CEA}" type="datetimeFigureOut">
              <a:rPr lang="ru-RU" smtClean="0"/>
              <a:t>18.05.2016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4C9C-10CF-4A1A-A6D7-8A0099481551}"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B7293-C5DD-459E-B755-64F17FB35CEA}" type="datetimeFigureOut">
              <a:rPr lang="ru-RU" smtClean="0"/>
              <a:t>18.05.2016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4C9C-10CF-4A1A-A6D7-8A009948155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1B7293-C5DD-459E-B755-64F17FB35CEA}" type="datetimeFigureOut">
              <a:rPr lang="ru-RU" smtClean="0"/>
              <a:t>18.05.2016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4C9C-10CF-4A1A-A6D7-8A009948155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1B7293-C5DD-459E-B755-64F17FB35CEA}" type="datetimeFigureOut">
              <a:rPr lang="ru-RU" smtClean="0"/>
              <a:t>18.05.2016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4C9C-10CF-4A1A-A6D7-8A009948155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B1B7293-C5DD-459E-B755-64F17FB35CEA}" type="datetimeFigureOut">
              <a:rPr lang="ru-RU" smtClean="0"/>
              <a:t>18.05.2016</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4C9C-10CF-4A1A-A6D7-8A009948155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ac.by/"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Международный арбитражный суд</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51999411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7833193" cy="1202660"/>
          </a:xfrm>
        </p:spPr>
        <p:txBody>
          <a:bodyPr/>
          <a:lstStyle/>
          <a:p>
            <a:pPr algn="just" fontAlgn="base"/>
            <a:r>
              <a:rPr lang="ru-RU" sz="1800" b="1" dirty="0">
                <a:solidFill>
                  <a:schemeClr val="tx1"/>
                </a:solidFill>
              </a:rPr>
              <a:t>МАС при </a:t>
            </a:r>
            <a:r>
              <a:rPr lang="ru-RU" sz="1800" b="1" dirty="0" err="1">
                <a:solidFill>
                  <a:schemeClr val="tx1"/>
                </a:solidFill>
              </a:rPr>
              <a:t>БелТПП</a:t>
            </a:r>
            <a:r>
              <a:rPr lang="ru-RU" sz="1800" b="1" dirty="0">
                <a:solidFill>
                  <a:schemeClr val="tx1"/>
                </a:solidFill>
              </a:rPr>
              <a:t> разработал и рекомендует для включения в  гражданско-правовые договоры следующую арбитражную оговорку</a:t>
            </a:r>
            <a:r>
              <a:rPr lang="ru-RU" sz="1800" dirty="0" smtClean="0">
                <a:solidFill>
                  <a:schemeClr val="tx1"/>
                </a:solidFill>
              </a:rPr>
              <a:t>:</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"Все споры, разногласия или требования, которые могут возникнуть из настоящего договора или в связи с ним, в </a:t>
            </a:r>
            <a:r>
              <a:rPr lang="ru-RU" sz="1800" dirty="0" err="1">
                <a:solidFill>
                  <a:schemeClr val="tx1"/>
                </a:solidFill>
              </a:rPr>
              <a:t>т.ч</a:t>
            </a:r>
            <a:r>
              <a:rPr lang="ru-RU" sz="1800" dirty="0">
                <a:solidFill>
                  <a:schemeClr val="tx1"/>
                </a:solidFill>
              </a:rPr>
              <a:t>. связанные с его изменением, расторжением, исполнением, недействительностью или толкованием, подлежат рассмотрению  в Международном арбитражном суде при </a:t>
            </a:r>
            <a:r>
              <a:rPr lang="ru-RU" sz="1800" dirty="0" err="1">
                <a:solidFill>
                  <a:schemeClr val="tx1"/>
                </a:solidFill>
              </a:rPr>
              <a:t>БелТПП</a:t>
            </a:r>
            <a:r>
              <a:rPr lang="ru-RU" sz="1800" dirty="0">
                <a:solidFill>
                  <a:schemeClr val="tx1"/>
                </a:solidFill>
              </a:rPr>
              <a:t> в соответствии с его регламентом".</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smtClean="0">
                <a:solidFill>
                  <a:schemeClr val="tx1"/>
                </a:solidFill>
              </a:rPr>
              <a:t>Таким </a:t>
            </a:r>
            <a:r>
              <a:rPr lang="ru-RU" sz="1800" dirty="0">
                <a:solidFill>
                  <a:schemeClr val="tx1"/>
                </a:solidFill>
              </a:rPr>
              <a:t>же по содержанию может быть соглашение о передаче спора на рассмотрение МАС при </a:t>
            </a:r>
            <a:r>
              <a:rPr lang="ru-RU" sz="1800" dirty="0" err="1">
                <a:solidFill>
                  <a:schemeClr val="tx1"/>
                </a:solidFill>
              </a:rPr>
              <a:t>БелТПП</a:t>
            </a:r>
            <a:r>
              <a:rPr lang="ru-RU" sz="1800" dirty="0">
                <a:solidFill>
                  <a:schemeClr val="tx1"/>
                </a:solidFill>
              </a:rPr>
              <a:t>, заключенное в виде отдельного документа или в результате обмена письмами, телеграммами, факсами.</a:t>
            </a:r>
            <a:br>
              <a:rPr lang="ru-RU" sz="1800" dirty="0">
                <a:solidFill>
                  <a:schemeClr val="tx1"/>
                </a:solidFill>
              </a:rPr>
            </a:br>
            <a:r>
              <a:rPr lang="ru-RU" sz="1800" dirty="0">
                <a:solidFill>
                  <a:schemeClr val="tx1"/>
                </a:solidFill>
              </a:rPr>
              <a:t>В оговорку (соглашение) могут быть включены условия о применимом праве, требования к арбитрам, включая количество арбитров, условия о месте рассмотрения дела, языке разбирательства, а также иные условия, о которых стороны договорились</a:t>
            </a:r>
            <a:r>
              <a:rPr lang="ru-RU" sz="1800" dirty="0" smtClean="0">
                <a:solidFill>
                  <a:schemeClr val="tx1"/>
                </a:solidFill>
              </a:rPr>
              <a:t>.</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600" dirty="0">
                <a:solidFill>
                  <a:schemeClr val="tx1"/>
                </a:solidFill>
              </a:rPr>
              <a:t>Если Вам не удалось убедить контрагента в целесообразности рассмотрения спора в МАС при </a:t>
            </a:r>
            <a:r>
              <a:rPr lang="ru-RU" sz="1600" dirty="0" err="1">
                <a:solidFill>
                  <a:schemeClr val="tx1"/>
                </a:solidFill>
              </a:rPr>
              <a:t>БелТПП</a:t>
            </a:r>
            <a:r>
              <a:rPr lang="ru-RU" sz="1600" dirty="0">
                <a:solidFill>
                  <a:schemeClr val="tx1"/>
                </a:solidFill>
              </a:rPr>
              <a:t>, предложите компромиссный вариант оговорки с заменой последних слов на следующие:</a:t>
            </a:r>
            <a:br>
              <a:rPr lang="ru-RU" sz="1600" dirty="0">
                <a:solidFill>
                  <a:schemeClr val="tx1"/>
                </a:solidFill>
              </a:rPr>
            </a:br>
            <a:r>
              <a:rPr lang="ru-RU" sz="1600" dirty="0">
                <a:solidFill>
                  <a:schemeClr val="tx1"/>
                </a:solidFill>
              </a:rPr>
              <a:t>"…подлежит рассмотрению в Международном арбитражном суде при </a:t>
            </a:r>
            <a:r>
              <a:rPr lang="ru-RU" sz="1600" dirty="0" err="1">
                <a:solidFill>
                  <a:schemeClr val="tx1"/>
                </a:solidFill>
              </a:rPr>
              <a:t>БелТПП</a:t>
            </a:r>
            <a:r>
              <a:rPr lang="ru-RU" sz="1600" dirty="0">
                <a:solidFill>
                  <a:schemeClr val="tx1"/>
                </a:solidFill>
              </a:rPr>
              <a:t> или (впишите название суда, предложенного контрагентом) по выбору истца". Если названный вариант будет принят, в случае необходимости вы сможете предъявить свой иск в МАС при </a:t>
            </a:r>
            <a:r>
              <a:rPr lang="ru-RU" sz="1600" dirty="0" err="1">
                <a:solidFill>
                  <a:schemeClr val="tx1"/>
                </a:solidFill>
              </a:rPr>
              <a:t>БелТПП</a:t>
            </a:r>
            <a:r>
              <a:rPr lang="ru-RU" sz="1600" dirty="0">
                <a:solidFill>
                  <a:schemeClr val="tx1"/>
                </a:solidFill>
              </a:rPr>
              <a:t>, а ваш партнер – в тот МАС, который назвал он.</a:t>
            </a:r>
            <a:br>
              <a:rPr lang="ru-RU" sz="1600" dirty="0">
                <a:solidFill>
                  <a:schemeClr val="tx1"/>
                </a:solidFill>
              </a:rPr>
            </a:br>
            <a:endParaRPr lang="ru-RU" sz="1800" dirty="0">
              <a:solidFill>
                <a:schemeClr val="tx1"/>
              </a:solidFill>
            </a:endParaRPr>
          </a:p>
        </p:txBody>
      </p:sp>
    </p:spTree>
    <p:extLst>
      <p:ext uri="{BB962C8B-B14F-4D97-AF65-F5344CB8AC3E}">
        <p14:creationId xmlns:p14="http://schemas.microsoft.com/office/powerpoint/2010/main" val="1024697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24936" cy="5760640"/>
          </a:xfrm>
        </p:spPr>
        <p:txBody>
          <a:bodyPr/>
          <a:lstStyle/>
          <a:p>
            <a:r>
              <a:rPr lang="ru-RU" sz="2000" b="1" dirty="0">
                <a:solidFill>
                  <a:schemeClr val="tx1"/>
                </a:solidFill>
              </a:rPr>
              <a:t>Размер арбитражного сбора по спорам между субъектами, если местонахождение или местожительство хотя бы одного из них находится за границей Республики Беларусь, зависит от цены иска и определяется по следующей шкале</a:t>
            </a:r>
            <a:r>
              <a:rPr lang="ru-RU" sz="2000" b="1" dirty="0" smtClean="0">
                <a:solidFill>
                  <a:schemeClr val="tx1"/>
                </a:solidFill>
              </a:rPr>
              <a:t>:</a:t>
            </a:r>
            <a:br>
              <a:rPr lang="ru-RU" sz="2000" b="1" dirty="0" smtClean="0">
                <a:solidFill>
                  <a:schemeClr val="tx1"/>
                </a:solidFill>
              </a:rPr>
            </a:br>
            <a:r>
              <a:rPr lang="ru-RU" sz="2000" b="1" dirty="0">
                <a:solidFill>
                  <a:schemeClr val="tx1"/>
                </a:solidFill>
              </a:rPr>
              <a:t/>
            </a:r>
            <a:br>
              <a:rPr lang="ru-RU" sz="2000" b="1" dirty="0">
                <a:solidFill>
                  <a:schemeClr val="tx1"/>
                </a:solidFill>
              </a:rPr>
            </a:br>
            <a:r>
              <a:rPr lang="ru-RU" sz="2000" b="1" dirty="0" smtClean="0">
                <a:solidFill>
                  <a:schemeClr val="tx1"/>
                </a:solidFill>
              </a:rPr>
              <a:t/>
            </a:r>
            <a:br>
              <a:rPr lang="ru-RU" sz="2000" b="1" dirty="0" smtClean="0">
                <a:solidFill>
                  <a:schemeClr val="tx1"/>
                </a:solidFill>
              </a:rPr>
            </a:br>
            <a:r>
              <a:rPr lang="ru-RU" sz="2000" b="1" dirty="0">
                <a:solidFill>
                  <a:schemeClr val="tx1"/>
                </a:solidFill>
              </a:rPr>
              <a:t/>
            </a:r>
            <a:br>
              <a:rPr lang="ru-RU" sz="2000" b="1" dirty="0">
                <a:solidFill>
                  <a:schemeClr val="tx1"/>
                </a:solidFill>
              </a:rPr>
            </a:br>
            <a:r>
              <a:rPr lang="ru-RU" sz="2000" b="1" dirty="0" smtClean="0">
                <a:solidFill>
                  <a:schemeClr val="tx1"/>
                </a:solidFill>
              </a:rPr>
              <a:t/>
            </a:r>
            <a:br>
              <a:rPr lang="ru-RU" sz="2000" b="1" dirty="0" smtClean="0">
                <a:solidFill>
                  <a:schemeClr val="tx1"/>
                </a:solidFill>
              </a:rPr>
            </a:br>
            <a:r>
              <a:rPr lang="ru-RU" sz="2000" b="1" dirty="0">
                <a:solidFill>
                  <a:schemeClr val="tx1"/>
                </a:solidFill>
              </a:rPr>
              <a:t/>
            </a:r>
            <a:br>
              <a:rPr lang="ru-RU" sz="2000" b="1" dirty="0">
                <a:solidFill>
                  <a:schemeClr val="tx1"/>
                </a:solidFill>
              </a:rPr>
            </a:br>
            <a:r>
              <a:rPr lang="ru-RU" sz="2000" b="1" dirty="0" smtClean="0">
                <a:solidFill>
                  <a:schemeClr val="tx1"/>
                </a:solidFill>
              </a:rPr>
              <a:t/>
            </a:r>
            <a:br>
              <a:rPr lang="ru-RU" sz="2000" b="1" dirty="0" smtClean="0">
                <a:solidFill>
                  <a:schemeClr val="tx1"/>
                </a:solidFill>
              </a:rPr>
            </a:br>
            <a:r>
              <a:rPr lang="ru-RU" sz="2000" b="1" dirty="0">
                <a:solidFill>
                  <a:schemeClr val="tx1"/>
                </a:solidFill>
              </a:rPr>
              <a:t/>
            </a:r>
            <a:br>
              <a:rPr lang="ru-RU" sz="2000" b="1" dirty="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a:solidFill>
                  <a:schemeClr val="tx1"/>
                </a:solidFill>
              </a:rPr>
              <a:t/>
            </a:r>
            <a:br>
              <a:rPr lang="ru-RU" sz="2000" b="1" dirty="0">
                <a:solidFill>
                  <a:schemeClr val="tx1"/>
                </a:solidFill>
              </a:rPr>
            </a:br>
            <a:r>
              <a:rPr lang="ru-RU" sz="2000" b="1" dirty="0" smtClean="0">
                <a:solidFill>
                  <a:schemeClr val="tx1"/>
                </a:solidFill>
              </a:rPr>
              <a:t/>
            </a:r>
            <a:br>
              <a:rPr lang="ru-RU" sz="2000" b="1" dirty="0" smtClean="0">
                <a:solidFill>
                  <a:schemeClr val="tx1"/>
                </a:solidFill>
              </a:rPr>
            </a:br>
            <a:r>
              <a:rPr lang="ru-RU" sz="2000" b="1" dirty="0">
                <a:solidFill>
                  <a:schemeClr val="tx1"/>
                </a:solidFill>
              </a:rPr>
              <a:t/>
            </a:r>
            <a:br>
              <a:rPr lang="ru-RU" sz="2000" b="1" dirty="0">
                <a:solidFill>
                  <a:schemeClr val="tx1"/>
                </a:solidFill>
              </a:rPr>
            </a:br>
            <a:r>
              <a:rPr lang="ru-RU" sz="2000" b="1" dirty="0">
                <a:solidFill>
                  <a:schemeClr val="tx1"/>
                </a:solidFill>
              </a:rPr>
              <a:t> </a:t>
            </a:r>
            <a:r>
              <a:rPr lang="ru-RU" sz="2000" dirty="0"/>
              <a:t/>
            </a:r>
            <a:br>
              <a:rPr lang="ru-RU" sz="2000" dirty="0"/>
            </a:b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3057825719"/>
              </p:ext>
            </p:extLst>
          </p:nvPr>
        </p:nvGraphicFramePr>
        <p:xfrm>
          <a:off x="899592" y="1700808"/>
          <a:ext cx="7056784" cy="4525385"/>
        </p:xfrm>
        <a:graphic>
          <a:graphicData uri="http://schemas.openxmlformats.org/drawingml/2006/table">
            <a:tbl>
              <a:tblPr/>
              <a:tblGrid>
                <a:gridCol w="2328011"/>
                <a:gridCol w="4728773"/>
              </a:tblGrid>
              <a:tr h="861542">
                <a:tc>
                  <a:txBody>
                    <a:bodyPr/>
                    <a:lstStyle/>
                    <a:p>
                      <a:endParaRPr lang="ru-RU" sz="1800" b="1" dirty="0" smtClean="0">
                        <a:solidFill>
                          <a:srgbClr val="FF0000"/>
                        </a:solidFill>
                        <a:effectLst/>
                      </a:endParaRPr>
                    </a:p>
                    <a:p>
                      <a:r>
                        <a:rPr lang="ru-RU" sz="1800" b="1" dirty="0" smtClean="0">
                          <a:solidFill>
                            <a:srgbClr val="FF0000"/>
                          </a:solidFill>
                          <a:effectLst/>
                        </a:rPr>
                        <a:t>Цена </a:t>
                      </a:r>
                      <a:r>
                        <a:rPr lang="ru-RU" sz="1800" b="1" dirty="0">
                          <a:solidFill>
                            <a:srgbClr val="FF0000"/>
                          </a:solidFill>
                          <a:effectLst/>
                        </a:rPr>
                        <a:t>иска (в </a:t>
                      </a:r>
                      <a:r>
                        <a:rPr lang="ru-RU" sz="1800" b="1" dirty="0" smtClean="0">
                          <a:solidFill>
                            <a:srgbClr val="FF0000"/>
                          </a:solidFill>
                          <a:effectLst/>
                        </a:rPr>
                        <a:t>Евро)</a:t>
                      </a:r>
                    </a:p>
                    <a:p>
                      <a:endParaRPr lang="ru-RU" sz="1800" b="1" dirty="0">
                        <a:solidFill>
                          <a:srgbClr val="FF0000"/>
                        </a:solidFill>
                        <a:effectLst/>
                      </a:endParaRP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smtClean="0">
                        <a:solidFill>
                          <a:srgbClr val="FF0000"/>
                        </a:solidFill>
                        <a:effectLst/>
                      </a:endParaRPr>
                    </a:p>
                    <a:p>
                      <a:r>
                        <a:rPr lang="ru-RU" sz="1800" b="1" dirty="0" smtClean="0">
                          <a:solidFill>
                            <a:srgbClr val="FF0000"/>
                          </a:solidFill>
                          <a:effectLst/>
                        </a:rPr>
                        <a:t>Предлагаемые </a:t>
                      </a:r>
                      <a:r>
                        <a:rPr lang="ru-RU" sz="1800" b="1" dirty="0">
                          <a:solidFill>
                            <a:srgbClr val="FF0000"/>
                          </a:solidFill>
                          <a:effectLst/>
                        </a:rPr>
                        <a:t>размеры арбитражного сбора</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dirty="0">
                          <a:solidFill>
                            <a:srgbClr val="3B4856"/>
                          </a:solidFill>
                          <a:effectLst/>
                        </a:rPr>
                        <a:t>     До  5 000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a:solidFill>
                            <a:srgbClr val="3B4856"/>
                          </a:solidFill>
                          <a:effectLst/>
                        </a:rPr>
                        <a:t>700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dirty="0">
                          <a:solidFill>
                            <a:srgbClr val="3B4856"/>
                          </a:solidFill>
                          <a:effectLst/>
                        </a:rPr>
                        <a:t>     5001-10 000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700 + 5,5% от суммы свыше 5 000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dirty="0">
                          <a:solidFill>
                            <a:srgbClr val="3B4856"/>
                          </a:solidFill>
                          <a:effectLst/>
                        </a:rPr>
                        <a:t>    10001 - 25 000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975+ 5,5% от суммы свыше 10 000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dirty="0">
                          <a:solidFill>
                            <a:srgbClr val="3B4856"/>
                          </a:solidFill>
                          <a:effectLst/>
                        </a:rPr>
                        <a:t>    25001 - 50 000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1800 + 5 % от суммы свыше 25 000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dirty="0">
                          <a:solidFill>
                            <a:srgbClr val="3B4856"/>
                          </a:solidFill>
                          <a:effectLst/>
                        </a:rPr>
                        <a:t>    50001 - 75 000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3 050 + 4,5% от суммы свыше 50 000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dirty="0">
                          <a:solidFill>
                            <a:srgbClr val="3B4856"/>
                          </a:solidFill>
                          <a:effectLst/>
                        </a:rPr>
                        <a:t>    75001 - 100000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4175 + 4% от суммы свыше 75 000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a:solidFill>
                            <a:srgbClr val="3B4856"/>
                          </a:solidFill>
                          <a:effectLst/>
                        </a:rPr>
                        <a:t>   100001 - 150 000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5075 + 3,5% от суммы свыше 100 000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a:solidFill>
                            <a:srgbClr val="3B4856"/>
                          </a:solidFill>
                          <a:effectLst/>
                        </a:rPr>
                        <a:t>   150001 - 200 000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6825 + 3% от суммы свыше 150 000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67">
                <a:tc>
                  <a:txBody>
                    <a:bodyPr/>
                    <a:lstStyle/>
                    <a:p>
                      <a:pPr algn="ctr"/>
                      <a:r>
                        <a:rPr lang="ru-RU" sz="1600">
                          <a:solidFill>
                            <a:srgbClr val="3B4856"/>
                          </a:solidFill>
                          <a:effectLst/>
                        </a:rPr>
                        <a:t>   200 001 - 500 000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7 825 + 1,5 % от суммы свыше 200 000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080">
                <a:tc>
                  <a:txBody>
                    <a:bodyPr/>
                    <a:lstStyle/>
                    <a:p>
                      <a:pPr algn="ctr"/>
                      <a:r>
                        <a:rPr lang="ru-RU" sz="1600">
                          <a:solidFill>
                            <a:srgbClr val="3B4856"/>
                          </a:solidFill>
                          <a:effectLst/>
                        </a:rPr>
                        <a:t>   500 001 - 1 000 000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12 325 + 1 % от суммы свыше 500 000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080">
                <a:tc>
                  <a:txBody>
                    <a:bodyPr/>
                    <a:lstStyle/>
                    <a:p>
                      <a:pPr algn="ctr"/>
                      <a:r>
                        <a:rPr lang="ru-RU" sz="1600">
                          <a:solidFill>
                            <a:srgbClr val="3B4856"/>
                          </a:solidFill>
                          <a:effectLst/>
                        </a:rPr>
                        <a:t>   1 000 001 - 2 000 000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17 325  + 0,5 % от суммы свыше 1 000 000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080">
                <a:tc>
                  <a:txBody>
                    <a:bodyPr/>
                    <a:lstStyle/>
                    <a:p>
                      <a:pPr algn="ctr"/>
                      <a:r>
                        <a:rPr lang="ru-RU" sz="1600" dirty="0">
                          <a:solidFill>
                            <a:srgbClr val="3B4856"/>
                          </a:solidFill>
                          <a:effectLst/>
                        </a:rPr>
                        <a:t>   Свыше 2 000 000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rgbClr val="3B4856"/>
                          </a:solidFill>
                          <a:effectLst/>
                        </a:rPr>
                        <a:t>22 325 + 0,4  % от суммы свыше 2 000 000</a:t>
                      </a:r>
                    </a:p>
                  </a:txBody>
                  <a:tcPr marL="16517" marR="16517" marT="16517" marB="16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3819525"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3C4957"/>
                </a:solidFill>
                <a:effectLst/>
                <a:latin typeface="Tahoma" pitchFamily="34" charset="0"/>
                <a:cs typeface="Tahoma" pitchFamily="34" charset="0"/>
              </a:rPr>
              <a:t> </a:t>
            </a: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899592" y="6309320"/>
            <a:ext cx="7848872" cy="523220"/>
          </a:xfrm>
          <a:prstGeom prst="rect">
            <a:avLst/>
          </a:prstGeom>
          <a:noFill/>
        </p:spPr>
        <p:txBody>
          <a:bodyPr wrap="square" rtlCol="0">
            <a:spAutoFit/>
          </a:bodyPr>
          <a:lstStyle/>
          <a:p>
            <a:pPr algn="just"/>
            <a:r>
              <a:rPr lang="ru-RU" sz="1400" dirty="0"/>
              <a:t>Если иск не имеет цены, размер арбитражного сбора определяет Председатель МАС в сумме не менее 700 Евро</a:t>
            </a:r>
          </a:p>
        </p:txBody>
      </p:sp>
    </p:spTree>
    <p:extLst>
      <p:ext uri="{BB962C8B-B14F-4D97-AF65-F5344CB8AC3E}">
        <p14:creationId xmlns:p14="http://schemas.microsoft.com/office/powerpoint/2010/main" val="12481491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108191" cy="1728192"/>
          </a:xfrm>
        </p:spPr>
        <p:txBody>
          <a:bodyPr/>
          <a:lstStyle/>
          <a:p>
            <a:r>
              <a:rPr lang="ru-RU" sz="2000" b="1" dirty="0">
                <a:solidFill>
                  <a:schemeClr val="tx1"/>
                </a:solidFill>
              </a:rPr>
              <a:t>Размер арбитражного сбора по спорам между субъектами Республики Беларусь</a:t>
            </a:r>
            <a:r>
              <a:rPr lang="ru-RU" sz="2000" dirty="0">
                <a:solidFill>
                  <a:schemeClr val="tx1"/>
                </a:solidFill>
              </a:rPr>
              <a:t>:</a:t>
            </a:r>
            <a:br>
              <a:rPr lang="ru-RU" sz="2000" dirty="0">
                <a:solidFill>
                  <a:schemeClr val="tx1"/>
                </a:solidFill>
              </a:rPr>
            </a:br>
            <a:r>
              <a:rPr lang="ru-RU" sz="2000" dirty="0">
                <a:solidFill>
                  <a:schemeClr val="tx1"/>
                </a:solidFill>
              </a:rPr>
              <a:t> </a:t>
            </a:r>
            <a:r>
              <a:rPr lang="ru-RU" sz="2000" dirty="0" smtClean="0">
                <a:solidFill>
                  <a:schemeClr val="tx1"/>
                </a:solidFill>
              </a:rPr>
              <a:t>1</a:t>
            </a:r>
            <a:r>
              <a:rPr lang="ru-RU" sz="2000" dirty="0">
                <a:solidFill>
                  <a:schemeClr val="tx1"/>
                </a:solidFill>
              </a:rPr>
              <a:t>) имущественного характера зависит от цены иска и определяется по следующей шкале:</a:t>
            </a:r>
            <a:r>
              <a:rPr lang="ru-RU" sz="2000" dirty="0"/>
              <a:t/>
            </a:r>
            <a:br>
              <a:rPr lang="ru-RU" sz="2000" dirty="0"/>
            </a:b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2179945259"/>
              </p:ext>
            </p:extLst>
          </p:nvPr>
        </p:nvGraphicFramePr>
        <p:xfrm>
          <a:off x="539552" y="2276872"/>
          <a:ext cx="8311036" cy="4277444"/>
        </p:xfrm>
        <a:graphic>
          <a:graphicData uri="http://schemas.openxmlformats.org/drawingml/2006/table">
            <a:tbl>
              <a:tblPr/>
              <a:tblGrid>
                <a:gridCol w="3859130"/>
                <a:gridCol w="4451906"/>
              </a:tblGrid>
              <a:tr h="733631">
                <a:tc>
                  <a:txBody>
                    <a:bodyPr/>
                    <a:lstStyle/>
                    <a:p>
                      <a:pPr algn="l"/>
                      <a:r>
                        <a:rPr lang="ru-RU" sz="2000" dirty="0">
                          <a:solidFill>
                            <a:srgbClr val="FF0000"/>
                          </a:solidFill>
                          <a:effectLst/>
                        </a:rPr>
                        <a:t>Цена иска (в белорусских рублях)</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2000" dirty="0">
                          <a:solidFill>
                            <a:srgbClr val="FF0000"/>
                          </a:solidFill>
                          <a:effectLst/>
                        </a:rPr>
                        <a:t>Арбитражный сбор (в белорусских рублях)</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631">
                <a:tc>
                  <a:txBody>
                    <a:bodyPr/>
                    <a:lstStyle/>
                    <a:p>
                      <a:pPr algn="l"/>
                      <a:r>
                        <a:rPr lang="ru-RU" sz="1800" dirty="0">
                          <a:solidFill>
                            <a:srgbClr val="3B4856"/>
                          </a:solidFill>
                          <a:effectLst/>
                        </a:rPr>
                        <a:t>1.1) До 1 000 базовых величин</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dirty="0">
                          <a:solidFill>
                            <a:srgbClr val="3B4856"/>
                          </a:solidFill>
                          <a:effectLst/>
                        </a:rPr>
                        <a:t>5 процентов от цены иска, но не менее 50 базовых величин</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1271">
                <a:tc>
                  <a:txBody>
                    <a:bodyPr/>
                    <a:lstStyle/>
                    <a:p>
                      <a:pPr algn="l"/>
                      <a:r>
                        <a:rPr lang="ru-RU" sz="1800" dirty="0">
                          <a:solidFill>
                            <a:srgbClr val="3B4856"/>
                          </a:solidFill>
                          <a:effectLst/>
                        </a:rPr>
                        <a:t>1.2) От 1000 до 10 000 базовых величин</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dirty="0">
                          <a:solidFill>
                            <a:srgbClr val="3B4856"/>
                          </a:solidFill>
                          <a:effectLst/>
                        </a:rPr>
                        <a:t>5 процентов от 1 000 базовых величин +      3 процента от суммы, превышающей 1 000 базовых величин</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8911">
                <a:tc>
                  <a:txBody>
                    <a:bodyPr/>
                    <a:lstStyle/>
                    <a:p>
                      <a:pPr algn="l"/>
                      <a:r>
                        <a:rPr lang="ru-RU" sz="1800">
                          <a:solidFill>
                            <a:srgbClr val="3B4856"/>
                          </a:solidFill>
                          <a:effectLst/>
                        </a:rPr>
                        <a:t>1.3) Свыше 10 000 базовых величин</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dirty="0">
                          <a:solidFill>
                            <a:srgbClr val="3B4856"/>
                          </a:solidFill>
                          <a:effectLst/>
                        </a:rPr>
                        <a:t>Сумма арбитражного сбора, предусмотренная п.1.2 для цены иска 10 000 базовых величин + 1 процент цены иска от суммы, превышающей 10 000 базовых величин.</a:t>
                      </a:r>
                    </a:p>
                  </a:txBody>
                  <a:tcPr marL="28185" marR="28185" marT="28185" marB="28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68504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049217" cy="2210772"/>
          </a:xfrm>
        </p:spPr>
        <p:txBody>
          <a:bodyPr/>
          <a:lstStyle/>
          <a:p>
            <a:r>
              <a:rPr lang="ru-RU" sz="1800" dirty="0">
                <a:solidFill>
                  <a:schemeClr val="tx1"/>
                </a:solidFill>
              </a:rPr>
              <a:t>2) неимущественного характера равняется 50 базовым величинам. </a:t>
            </a:r>
            <a:br>
              <a:rPr lang="ru-RU" sz="1800" dirty="0">
                <a:solidFill>
                  <a:schemeClr val="tx1"/>
                </a:solidFill>
              </a:rPr>
            </a:br>
            <a:r>
              <a:rPr lang="ru-RU" sz="1800" dirty="0">
                <a:solidFill>
                  <a:schemeClr val="tx1"/>
                </a:solidFill>
              </a:rPr>
              <a:t> </a:t>
            </a:r>
            <a:br>
              <a:rPr lang="ru-RU" sz="1800" dirty="0">
                <a:solidFill>
                  <a:schemeClr val="tx1"/>
                </a:solidFill>
              </a:rPr>
            </a:br>
            <a:r>
              <a:rPr lang="ru-RU" sz="1800" dirty="0">
                <a:solidFill>
                  <a:schemeClr val="tx1"/>
                </a:solidFill>
              </a:rPr>
              <a:t>Размер арбитражного сбора при подаче искового заявления увеличивается на ставку налога на добавленную стоимость, предусмотренную законодательством Республики Беларусь</a:t>
            </a:r>
            <a:r>
              <a:rPr lang="ru-RU" sz="1800" dirty="0" smtClean="0">
                <a:solidFill>
                  <a:schemeClr val="tx1"/>
                </a:solidFill>
              </a:rPr>
              <a:t>.</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Указанные обстоятельства, а также тот факт, что Международный арбитражный суд при </a:t>
            </a:r>
            <a:r>
              <a:rPr lang="ru-RU" sz="1800" dirty="0" err="1">
                <a:solidFill>
                  <a:schemeClr val="tx1"/>
                </a:solidFill>
              </a:rPr>
              <a:t>БелТПП</a:t>
            </a:r>
            <a:r>
              <a:rPr lang="ru-RU" sz="1800" dirty="0">
                <a:solidFill>
                  <a:schemeClr val="tx1"/>
                </a:solidFill>
              </a:rPr>
              <a:t> является постоянно действующей, негосударственной, некоммерческой организацией, способствуют выбору именно этого суда в качестве органа по разрешению споров.</a:t>
            </a:r>
            <a:r>
              <a:rPr lang="ru-RU" sz="1800" dirty="0"/>
              <a:t/>
            </a:r>
            <a:br>
              <a:rPr lang="ru-RU" sz="1800" dirty="0"/>
            </a:br>
            <a:r>
              <a:rPr lang="ru-RU" sz="1800" dirty="0"/>
              <a:t> </a:t>
            </a:r>
            <a:br>
              <a:rPr lang="ru-RU" sz="1800" dirty="0"/>
            </a:br>
            <a:endParaRPr lang="ru-RU" sz="1800" dirty="0"/>
          </a:p>
        </p:txBody>
      </p:sp>
    </p:spTree>
    <p:extLst>
      <p:ext uri="{BB962C8B-B14F-4D97-AF65-F5344CB8AC3E}">
        <p14:creationId xmlns:p14="http://schemas.microsoft.com/office/powerpoint/2010/main" val="379979284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0571" y="1052736"/>
            <a:ext cx="5868144" cy="3528392"/>
          </a:xfrm>
        </p:spPr>
        <p:txBody>
          <a:bodyPr/>
          <a:lstStyle/>
          <a:p>
            <a:pPr algn="just" fontAlgn="base"/>
            <a:r>
              <a:rPr lang="ru-RU" sz="2400" i="1" dirty="0">
                <a:solidFill>
                  <a:schemeClr val="tx1"/>
                </a:solidFill>
              </a:rPr>
              <a:t/>
            </a:r>
            <a:br>
              <a:rPr lang="ru-RU" sz="2400" i="1" dirty="0">
                <a:solidFill>
                  <a:schemeClr val="tx1"/>
                </a:solidFill>
              </a:rPr>
            </a:br>
            <a:r>
              <a:rPr lang="ru-RU" sz="2400" b="1" u="sng" dirty="0" smtClean="0">
                <a:solidFill>
                  <a:schemeClr val="tx1"/>
                </a:solidFill>
                <a:hlinkClick r:id="rId2"/>
              </a:rPr>
              <a:t>Международный </a:t>
            </a:r>
            <a:r>
              <a:rPr lang="ru-RU" sz="2400" b="1" u="sng" dirty="0">
                <a:solidFill>
                  <a:schemeClr val="tx1"/>
                </a:solidFill>
                <a:hlinkClick r:id="rId2"/>
              </a:rPr>
              <a:t>арбитражный суд при </a:t>
            </a:r>
            <a:r>
              <a:rPr lang="ru-RU" sz="2400" b="1" u="sng" dirty="0" err="1">
                <a:solidFill>
                  <a:schemeClr val="tx1"/>
                </a:solidFill>
                <a:hlinkClick r:id="rId2"/>
              </a:rPr>
              <a:t>БелТПП</a:t>
            </a:r>
            <a:r>
              <a:rPr lang="ru-RU" sz="2400" b="1" u="sng" dirty="0">
                <a:solidFill>
                  <a:schemeClr val="tx1"/>
                </a:solidFill>
                <a:hlinkClick r:id="rId2"/>
              </a:rPr>
              <a:t> (МАС при </a:t>
            </a:r>
            <a:r>
              <a:rPr lang="ru-RU" sz="2400" b="1" u="sng" dirty="0" err="1">
                <a:solidFill>
                  <a:schemeClr val="tx1"/>
                </a:solidFill>
                <a:hlinkClick r:id="rId2"/>
              </a:rPr>
              <a:t>БелТПП</a:t>
            </a:r>
            <a:r>
              <a:rPr lang="ru-RU" sz="2400" b="1" u="sng" dirty="0">
                <a:solidFill>
                  <a:schemeClr val="tx1"/>
                </a:solidFill>
                <a:hlinkClick r:id="rId2"/>
              </a:rPr>
              <a:t>)</a:t>
            </a:r>
            <a:r>
              <a:rPr lang="ru-RU" sz="2400" dirty="0">
                <a:solidFill>
                  <a:schemeClr val="tx1"/>
                </a:solidFill>
              </a:rPr>
              <a:t> создан 12 апреля 1994 г. во исполнение принятых Республикой Беларусь международных обязательств как одно из необходимых условий осуществления внешнеэкономической деятельности. МАС является полноправным членом Европейской группы арбитражных судов, входит во всемирную систему международных арбитражных (третейских) судов, которые сегодня рассматривают подавляющее большинство международных и значительную часть внутренних экономических споров.</a:t>
            </a:r>
            <a:br>
              <a:rPr lang="ru-RU" sz="2400" dirty="0">
                <a:solidFill>
                  <a:schemeClr val="tx1"/>
                </a:solidFill>
              </a:rPr>
            </a:br>
            <a:endParaRPr lang="ru-RU" sz="2400" dirty="0">
              <a:solidFill>
                <a:schemeClr val="tx1"/>
              </a:solidFill>
            </a:endParaRPr>
          </a:p>
        </p:txBody>
      </p:sp>
      <p:pic>
        <p:nvPicPr>
          <p:cNvPr id="1026" name="Picture 2" descr="C:\Users\Настя\Desktop\Fu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8960"/>
            <a:ext cx="3368904" cy="3074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6237312"/>
            <a:ext cx="3312368" cy="646331"/>
          </a:xfrm>
          <a:prstGeom prst="rect">
            <a:avLst/>
          </a:prstGeom>
          <a:noFill/>
        </p:spPr>
        <p:txBody>
          <a:bodyPr wrap="square" rtlCol="0">
            <a:spAutoFit/>
          </a:bodyPr>
          <a:lstStyle/>
          <a:p>
            <a:r>
              <a:rPr lang="ru-RU" i="1" dirty="0"/>
              <a:t>Ян Иосифович ФУНК</a:t>
            </a:r>
            <a:r>
              <a:rPr lang="ru-RU" dirty="0" smtClean="0"/>
              <a:t/>
            </a:r>
            <a:br>
              <a:rPr lang="ru-RU" dirty="0" smtClean="0"/>
            </a:br>
            <a:r>
              <a:rPr lang="ru-RU" i="1" dirty="0"/>
              <a:t>Председатель суда</a:t>
            </a:r>
            <a:endParaRPr lang="ru-RU" dirty="0"/>
          </a:p>
        </p:txBody>
      </p:sp>
    </p:spTree>
    <p:extLst>
      <p:ext uri="{BB962C8B-B14F-4D97-AF65-F5344CB8AC3E}">
        <p14:creationId xmlns:p14="http://schemas.microsoft.com/office/powerpoint/2010/main" val="516240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268760"/>
            <a:ext cx="8640960" cy="4875068"/>
          </a:xfrm>
        </p:spPr>
        <p:txBody>
          <a:bodyPr/>
          <a:lstStyle/>
          <a:p>
            <a:pPr algn="just"/>
            <a:r>
              <a:rPr lang="ru-RU" sz="2400" dirty="0">
                <a:solidFill>
                  <a:schemeClr val="tx1"/>
                </a:solidFill>
              </a:rPr>
              <a:t>Деятельность Международного арбитражного суда при </a:t>
            </a:r>
            <a:r>
              <a:rPr lang="ru-RU" sz="2400" dirty="0" err="1">
                <a:solidFill>
                  <a:schemeClr val="tx1"/>
                </a:solidFill>
              </a:rPr>
              <a:t>БелТПП</a:t>
            </a:r>
            <a:r>
              <a:rPr lang="ru-RU" sz="2400" dirty="0">
                <a:solidFill>
                  <a:schemeClr val="tx1"/>
                </a:solidFill>
              </a:rPr>
              <a:t> регламентируется </a:t>
            </a:r>
            <a:r>
              <a:rPr lang="ru-RU" sz="2400" b="1" dirty="0">
                <a:solidFill>
                  <a:schemeClr val="tx1"/>
                </a:solidFill>
              </a:rPr>
              <a:t>Законом Республики Беларусь "О международном арбитражном (третейском) суде" от 9 июля 1999 г., </a:t>
            </a:r>
            <a:r>
              <a:rPr lang="ru-RU" sz="2400" dirty="0">
                <a:solidFill>
                  <a:schemeClr val="tx1"/>
                </a:solidFill>
              </a:rPr>
              <a:t>Уставом и Регламентом, который утвержден Постановлением Президиума </a:t>
            </a:r>
            <a:r>
              <a:rPr lang="ru-RU" sz="2400" dirty="0" err="1">
                <a:solidFill>
                  <a:schemeClr val="tx1"/>
                </a:solidFill>
              </a:rPr>
              <a:t>БелТПП</a:t>
            </a:r>
            <a:r>
              <a:rPr lang="ru-RU" sz="2400" dirty="0">
                <a:solidFill>
                  <a:schemeClr val="tx1"/>
                </a:solidFill>
              </a:rPr>
              <a:t> 17 марта 2011 г. и вступил в силу с 5 апреля 2011 г</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a:solidFill>
                  <a:schemeClr val="tx1"/>
                </a:solidFill>
              </a:rPr>
              <a:t>В соответствии со </a:t>
            </a:r>
            <a:r>
              <a:rPr lang="ru-RU" sz="2400" b="1" dirty="0">
                <a:solidFill>
                  <a:schemeClr val="tx1"/>
                </a:solidFill>
              </a:rPr>
              <a:t>ст. 4 Закона Республики Беларусь "О международном арбитражном (третейском) суде" </a:t>
            </a:r>
            <a:r>
              <a:rPr lang="ru-RU" sz="2400" dirty="0">
                <a:solidFill>
                  <a:schemeClr val="tx1"/>
                </a:solidFill>
              </a:rPr>
              <a:t>от 9 июля 1999 г. МАС при </a:t>
            </a:r>
            <a:r>
              <a:rPr lang="ru-RU" sz="2400" dirty="0" err="1">
                <a:solidFill>
                  <a:schemeClr val="tx1"/>
                </a:solidFill>
              </a:rPr>
              <a:t>БелТПП</a:t>
            </a:r>
            <a:r>
              <a:rPr lang="ru-RU" sz="2400" dirty="0">
                <a:solidFill>
                  <a:schemeClr val="tx1"/>
                </a:solidFill>
              </a:rPr>
              <a:t> рассматривает не только международные экономические споры (в них хотя бы одна сторона является иностранной), но и внутренние, в которых обе стороны – белорусские субъекты хозяйствования.</a:t>
            </a:r>
          </a:p>
        </p:txBody>
      </p:sp>
    </p:spTree>
    <p:extLst>
      <p:ext uri="{BB962C8B-B14F-4D97-AF65-F5344CB8AC3E}">
        <p14:creationId xmlns:p14="http://schemas.microsoft.com/office/powerpoint/2010/main" val="349186500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265241" cy="6099204"/>
          </a:xfrm>
        </p:spPr>
        <p:txBody>
          <a:bodyPr/>
          <a:lstStyle/>
          <a:p>
            <a:pPr algn="just" fontAlgn="base"/>
            <a:r>
              <a:rPr lang="ru-RU" sz="1800" b="1" dirty="0">
                <a:solidFill>
                  <a:schemeClr val="tx1"/>
                </a:solidFill>
              </a:rPr>
              <a:t>Международный арбитражный суд </a:t>
            </a:r>
            <a:r>
              <a:rPr lang="ru-RU" sz="1800" dirty="0">
                <a:solidFill>
                  <a:schemeClr val="tx1"/>
                </a:solidFill>
              </a:rPr>
              <a:t>при </a:t>
            </a:r>
            <a:r>
              <a:rPr lang="ru-RU" sz="1800" dirty="0" err="1">
                <a:solidFill>
                  <a:schemeClr val="tx1"/>
                </a:solidFill>
              </a:rPr>
              <a:t>БелТПП</a:t>
            </a:r>
            <a:r>
              <a:rPr lang="ru-RU" sz="1800" dirty="0">
                <a:solidFill>
                  <a:schemeClr val="tx1"/>
                </a:solidFill>
              </a:rPr>
              <a:t> является постоянно действующей, негосударственной, некоммерческой организацией, осуществляющей деятельность на возмездной основе</a:t>
            </a:r>
            <a:r>
              <a:rPr lang="ru-RU" sz="1800" dirty="0" smtClean="0">
                <a:solidFill>
                  <a:schemeClr val="tx1"/>
                </a:solidFill>
              </a:rPr>
              <a:t>.</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b="1" dirty="0">
                <a:solidFill>
                  <a:schemeClr val="tx1"/>
                </a:solidFill>
              </a:rPr>
              <a:t>В МАС при </a:t>
            </a:r>
            <a:r>
              <a:rPr lang="ru-RU" sz="1800" b="1" dirty="0" err="1">
                <a:solidFill>
                  <a:schemeClr val="tx1"/>
                </a:solidFill>
              </a:rPr>
              <a:t>БелТПП</a:t>
            </a:r>
            <a:r>
              <a:rPr lang="ru-RU" sz="1800" b="1" dirty="0">
                <a:solidFill>
                  <a:schemeClr val="tx1"/>
                </a:solidFill>
              </a:rPr>
              <a:t>, при наличии соглашения сторон (арбитражное соглашение), могут быть переданы следующие категории споров:</a:t>
            </a:r>
            <a:r>
              <a:rPr lang="ru-RU" sz="1800" dirty="0">
                <a:solidFill>
                  <a:schemeClr val="tx1"/>
                </a:solidFill>
              </a:rPr>
              <a:t/>
            </a:r>
            <a:br>
              <a:rPr lang="ru-RU" sz="1800" dirty="0">
                <a:solidFill>
                  <a:schemeClr val="tx1"/>
                </a:solidFill>
              </a:rPr>
            </a:br>
            <a:r>
              <a:rPr lang="ru-RU" sz="1800" dirty="0" smtClean="0">
                <a:solidFill>
                  <a:schemeClr val="tx1"/>
                </a:solidFill>
              </a:rPr>
              <a:t>- споры </a:t>
            </a:r>
            <a:r>
              <a:rPr lang="ru-RU" sz="1800" dirty="0">
                <a:solidFill>
                  <a:schemeClr val="tx1"/>
                </a:solidFill>
              </a:rPr>
              <a:t>между любыми субъектами права, возникающие из осуществления внешнеторговых и иных международных экономических связей, если местонахождение или место жительства хотя бы одного из этих субъектов находится за границей Республики Беларусь;</a:t>
            </a:r>
            <a:br>
              <a:rPr lang="ru-RU" sz="1800" dirty="0">
                <a:solidFill>
                  <a:schemeClr val="tx1"/>
                </a:solidFill>
              </a:rPr>
            </a:br>
            <a:r>
              <a:rPr lang="ru-RU" sz="1800" dirty="0" smtClean="0">
                <a:solidFill>
                  <a:schemeClr val="tx1"/>
                </a:solidFill>
              </a:rPr>
              <a:t>- споры </a:t>
            </a:r>
            <a:r>
              <a:rPr lang="ru-RU" sz="1800" dirty="0">
                <a:solidFill>
                  <a:schemeClr val="tx1"/>
                </a:solidFill>
              </a:rPr>
              <a:t>между предприятиями с иностранными инвестициями, международными объединениями и организациями, созданными на территории </a:t>
            </a:r>
            <a:r>
              <a:rPr lang="ru-RU" sz="1800" dirty="0" smtClean="0">
                <a:solidFill>
                  <a:schemeClr val="tx1"/>
                </a:solidFill>
              </a:rPr>
              <a:t>Республики</a:t>
            </a:r>
            <a:br>
              <a:rPr lang="ru-RU" sz="1800" dirty="0" smtClean="0">
                <a:solidFill>
                  <a:schemeClr val="tx1"/>
                </a:solidFill>
              </a:rPr>
            </a:br>
            <a:r>
              <a:rPr lang="ru-RU" sz="1800" dirty="0" smtClean="0">
                <a:solidFill>
                  <a:schemeClr val="tx1"/>
                </a:solidFill>
              </a:rPr>
              <a:t>Беларусь</a:t>
            </a:r>
            <a:r>
              <a:rPr lang="ru-RU" sz="1800" dirty="0">
                <a:solidFill>
                  <a:schemeClr val="tx1"/>
                </a:solidFill>
              </a:rPr>
              <a:t>; </a:t>
            </a:r>
            <a:r>
              <a:rPr lang="ru-RU" sz="1800" dirty="0" smtClean="0">
                <a:solidFill>
                  <a:schemeClr val="tx1"/>
                </a:solidFill>
              </a:rPr>
              <a:t>споры </a:t>
            </a:r>
            <a:r>
              <a:rPr lang="ru-RU" sz="1800" dirty="0">
                <a:solidFill>
                  <a:schemeClr val="tx1"/>
                </a:solidFill>
              </a:rPr>
              <a:t>между участниками упомянутых юридических лиц, споры этих юридических лиц с другими юридическими лицами и индивидуальными предпринимателями Республики Беларусь;</a:t>
            </a:r>
            <a:br>
              <a:rPr lang="ru-RU" sz="1800" dirty="0">
                <a:solidFill>
                  <a:schemeClr val="tx1"/>
                </a:solidFill>
              </a:rPr>
            </a:br>
            <a:r>
              <a:rPr lang="ru-RU" sz="1800" dirty="0" smtClean="0">
                <a:solidFill>
                  <a:schemeClr val="tx1"/>
                </a:solidFill>
              </a:rPr>
              <a:t>- споры </a:t>
            </a:r>
            <a:r>
              <a:rPr lang="ru-RU" sz="1800" dirty="0">
                <a:solidFill>
                  <a:schemeClr val="tx1"/>
                </a:solidFill>
              </a:rPr>
              <a:t>между иностранными юридическими лицами и индивидуальными предпринимателями, расположенными за пределами Беларуси;</a:t>
            </a:r>
            <a:br>
              <a:rPr lang="ru-RU" sz="1800" dirty="0">
                <a:solidFill>
                  <a:schemeClr val="tx1"/>
                </a:solidFill>
              </a:rPr>
            </a:br>
            <a:r>
              <a:rPr lang="ru-RU" sz="1800" dirty="0">
                <a:solidFill>
                  <a:schemeClr val="tx1"/>
                </a:solidFill>
              </a:rPr>
              <a:t>внутренние споры экономического характера, возникающие между субъектами Республики Беларусь, если это не запрещено законодательством.</a:t>
            </a:r>
            <a:r>
              <a:rPr lang="ru-RU" sz="2400" dirty="0">
                <a:solidFill>
                  <a:schemeClr val="tx1"/>
                </a:solidFill>
              </a:rPr>
              <a:t/>
            </a:r>
            <a:br>
              <a:rPr lang="ru-RU" sz="2400" dirty="0">
                <a:solidFill>
                  <a:schemeClr val="tx1"/>
                </a:solidFill>
              </a:rPr>
            </a:br>
            <a:endParaRPr lang="ru-RU" sz="2400" dirty="0">
              <a:solidFill>
                <a:schemeClr val="tx1"/>
              </a:solidFill>
            </a:endParaRPr>
          </a:p>
        </p:txBody>
      </p:sp>
    </p:spTree>
    <p:extLst>
      <p:ext uri="{BB962C8B-B14F-4D97-AF65-F5344CB8AC3E}">
        <p14:creationId xmlns:p14="http://schemas.microsoft.com/office/powerpoint/2010/main" val="41073657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70156"/>
            <a:ext cx="8712968" cy="1922740"/>
          </a:xfrm>
        </p:spPr>
        <p:txBody>
          <a:bodyPr/>
          <a:lstStyle/>
          <a:p>
            <a:r>
              <a:rPr lang="ru-RU" sz="2000" dirty="0">
                <a:solidFill>
                  <a:schemeClr val="tx1"/>
                </a:solidFill>
              </a:rPr>
              <a:t>Одним из несомненных преимуществ арбитражного метода разрешения споров является предоставленная сторонам возможность принять участие в формировании состава суда, посредством определения как количественного состава суда, так и выбора конкретных лиц в качестве основного и запасного арбитра, окончательность выносимых МАС при </a:t>
            </a:r>
            <a:r>
              <a:rPr lang="ru-RU" sz="2000" dirty="0" err="1">
                <a:solidFill>
                  <a:schemeClr val="tx1"/>
                </a:solidFill>
              </a:rPr>
              <a:t>БелТПП</a:t>
            </a:r>
            <a:r>
              <a:rPr lang="ru-RU" sz="2000" dirty="0">
                <a:solidFill>
                  <a:schemeClr val="tx1"/>
                </a:solidFill>
              </a:rPr>
              <a:t> решений, а также возможность исполнения указанных решений в любой из 145 стран-участников Конвенции ООН о признании и приведении в исполнение иностранных арбитражных решений (</a:t>
            </a:r>
            <a:r>
              <a:rPr lang="ru-RU" sz="2000" dirty="0" err="1">
                <a:solidFill>
                  <a:schemeClr val="tx1"/>
                </a:solidFill>
              </a:rPr>
              <a:t>г.Нью</a:t>
            </a:r>
            <a:r>
              <a:rPr lang="ru-RU" sz="2000" dirty="0">
                <a:solidFill>
                  <a:schemeClr val="tx1"/>
                </a:solidFill>
              </a:rPr>
              <a:t>-Йорк, 1958 г.).</a:t>
            </a:r>
          </a:p>
        </p:txBody>
      </p:sp>
      <p:pic>
        <p:nvPicPr>
          <p:cNvPr id="2050" name="Picture 2" descr="C:\Users\Настя\Desktop\IMG_39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789040"/>
            <a:ext cx="4116714" cy="27444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Настя\Desktop\forum 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534" y="3212976"/>
            <a:ext cx="4523049" cy="301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355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6459244"/>
          </a:xfrm>
        </p:spPr>
        <p:txBody>
          <a:bodyPr/>
          <a:lstStyle/>
          <a:p>
            <a:pPr fontAlgn="base"/>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400" b="1" cap="all" dirty="0" smtClean="0">
                <a:solidFill>
                  <a:schemeClr val="tx1"/>
                </a:solidFill>
              </a:rPr>
              <a:t>РАССМОТРЕНИЕ </a:t>
            </a:r>
            <a:r>
              <a:rPr lang="ru-RU" sz="2400" b="1" cap="all" dirty="0">
                <a:solidFill>
                  <a:schemeClr val="tx1"/>
                </a:solidFill>
              </a:rPr>
              <a:t>ВНУТРЕННИХ </a:t>
            </a:r>
            <a:r>
              <a:rPr lang="ru-RU" sz="2400" b="1" cap="all" dirty="0" smtClean="0">
                <a:solidFill>
                  <a:schemeClr val="tx1"/>
                </a:solidFill>
              </a:rPr>
              <a:t>СПОРОВ</a:t>
            </a:r>
            <a:br>
              <a:rPr lang="ru-RU" sz="2400" b="1" cap="all" dirty="0" smtClean="0">
                <a:solidFill>
                  <a:schemeClr val="tx1"/>
                </a:solidFill>
              </a:rPr>
            </a:br>
            <a:r>
              <a:rPr lang="ru-RU" sz="2400" b="1" cap="all" dirty="0">
                <a:solidFill>
                  <a:schemeClr val="tx1"/>
                </a:solidFill>
              </a:rPr>
              <a:t/>
            </a:r>
            <a:br>
              <a:rPr lang="ru-RU" sz="2400" b="1" cap="all" dirty="0">
                <a:solidFill>
                  <a:schemeClr val="tx1"/>
                </a:solidFill>
              </a:rPr>
            </a:br>
            <a:r>
              <a:rPr lang="ru-RU" sz="2000" dirty="0">
                <a:solidFill>
                  <a:schemeClr val="tx1"/>
                </a:solidFill>
              </a:rPr>
              <a:t>Поскольку эти споры могут рассматривать также другие суды, национальные и зарубежные, в соответствующих случаях возникает вопрос о выборе суда</a:t>
            </a:r>
            <a:r>
              <a:rPr lang="ru-RU" sz="2000" dirty="0" smtClean="0">
                <a:solidFill>
                  <a:schemeClr val="tx1"/>
                </a:solidFill>
              </a:rPr>
              <a:t>.</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a:solidFill>
                  <a:schemeClr val="tx1"/>
                </a:solidFill>
              </a:rPr>
              <a:t>Выбирают тот суд, который по мнению выбирающего обеспечивает наиболее благоприятные, оптимальные условия разрешения экономического спора</a:t>
            </a:r>
            <a:r>
              <a:rPr lang="ru-RU" sz="2000" dirty="0" smtClean="0">
                <a:solidFill>
                  <a:schemeClr val="tx1"/>
                </a:solidFill>
              </a:rPr>
              <a:t>.</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Суд </a:t>
            </a:r>
            <a:r>
              <a:rPr lang="ru-RU" sz="2000" dirty="0">
                <a:solidFill>
                  <a:schemeClr val="tx1"/>
                </a:solidFill>
              </a:rPr>
              <a:t>таков, каковы судьи. В МАС при </a:t>
            </a:r>
            <a:r>
              <a:rPr lang="ru-RU" sz="2000" dirty="0" err="1">
                <a:solidFill>
                  <a:schemeClr val="tx1"/>
                </a:solidFill>
              </a:rPr>
              <a:t>БелТПП</a:t>
            </a:r>
            <a:r>
              <a:rPr lang="ru-RU" sz="2000" dirty="0">
                <a:solidFill>
                  <a:schemeClr val="tx1"/>
                </a:solidFill>
              </a:rPr>
              <a:t> стороны сами выбирают судей (арбитров). И у них есть возможность выбрать самых лучших, заслуживающих доверия арбитров. Ведь список лиц, рекомендуемых для избрания, состоит из самых известных юристов, ученых и практиков. Это элита белорусского юридического сообщества. Но возможно избрать судьей (арбитром) и такое известное лицо, которое в списке не значится. </a:t>
            </a: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a:solidFill>
                  <a:schemeClr val="tx1"/>
                </a:solidFill>
              </a:rPr>
              <a:t>Избранные сторонами арбитры обычно получают для рассмотрения только одно дело, которому они могут уделить столько времени и внимания, сколько необходимо для вынесения обоснованного и законного решения.</a:t>
            </a:r>
            <a:br>
              <a:rPr lang="ru-RU" sz="2000" dirty="0">
                <a:solidFill>
                  <a:schemeClr val="tx1"/>
                </a:solidFill>
              </a:rPr>
            </a:br>
            <a:r>
              <a:rPr lang="ru-RU" sz="2400" b="1" dirty="0" smtClean="0">
                <a:solidFill>
                  <a:schemeClr val="tx1"/>
                </a:solidFill>
              </a:rPr>
              <a:t/>
            </a:r>
            <a:br>
              <a:rPr lang="ru-RU" sz="2400" b="1" dirty="0" smtClean="0">
                <a:solidFill>
                  <a:schemeClr val="tx1"/>
                </a:solidFill>
              </a:rPr>
            </a:br>
            <a:r>
              <a:rPr lang="ru-RU" sz="2400" b="1" dirty="0">
                <a:solidFill>
                  <a:schemeClr val="tx1"/>
                </a:solidFill>
              </a:rPr>
              <a:t/>
            </a:r>
            <a:br>
              <a:rPr lang="ru-RU" sz="2400" b="1" dirty="0">
                <a:solidFill>
                  <a:schemeClr val="tx1"/>
                </a:solidFill>
              </a:rPr>
            </a:br>
            <a:r>
              <a:rPr lang="ru-RU" sz="2400" b="1" dirty="0" smtClean="0">
                <a:solidFill>
                  <a:schemeClr val="tx1"/>
                </a:solidFill>
              </a:rPr>
              <a:t/>
            </a:r>
            <a:br>
              <a:rPr lang="ru-RU" sz="2400" b="1" dirty="0" smtClean="0">
                <a:solidFill>
                  <a:schemeClr val="tx1"/>
                </a:solidFill>
              </a:rPr>
            </a:br>
            <a:r>
              <a:rPr lang="ru-RU" sz="2400" b="1" dirty="0">
                <a:solidFill>
                  <a:schemeClr val="tx1"/>
                </a:solidFill>
              </a:rPr>
              <a:t/>
            </a:r>
            <a:br>
              <a:rPr lang="ru-RU" sz="2400" b="1" dirty="0">
                <a:solidFill>
                  <a:schemeClr val="tx1"/>
                </a:solidFill>
              </a:rPr>
            </a:br>
            <a:r>
              <a:rPr lang="ru-RU" sz="2400" b="1" dirty="0" smtClean="0">
                <a:solidFill>
                  <a:schemeClr val="tx1"/>
                </a:solidFill>
              </a:rPr>
              <a:t/>
            </a:r>
            <a:br>
              <a:rPr lang="ru-RU" sz="2400" b="1" dirty="0" smtClean="0">
                <a:solidFill>
                  <a:schemeClr val="tx1"/>
                </a:solidFill>
              </a:rPr>
            </a:br>
            <a:r>
              <a:rPr lang="ru-RU" sz="2400" b="1" dirty="0">
                <a:solidFill>
                  <a:schemeClr val="tx1"/>
                </a:solidFill>
              </a:rPr>
              <a:t/>
            </a:r>
            <a:br>
              <a:rPr lang="ru-RU" sz="2400" b="1" dirty="0">
                <a:solidFill>
                  <a:schemeClr val="tx1"/>
                </a:solidFill>
              </a:rPr>
            </a:br>
            <a:r>
              <a:rPr lang="ru-RU" sz="2400" b="1" dirty="0" smtClean="0">
                <a:solidFill>
                  <a:schemeClr val="tx1"/>
                </a:solidFill>
              </a:rPr>
              <a:t/>
            </a:r>
            <a:br>
              <a:rPr lang="ru-RU" sz="2400" b="1" dirty="0" smtClean="0">
                <a:solidFill>
                  <a:schemeClr val="tx1"/>
                </a:solidFill>
              </a:rPr>
            </a:br>
            <a:r>
              <a:rPr lang="ru-RU" sz="2400" b="1" dirty="0">
                <a:solidFill>
                  <a:schemeClr val="tx1"/>
                </a:solidFill>
              </a:rPr>
              <a:t/>
            </a:r>
            <a:br>
              <a:rPr lang="ru-RU" sz="2400" b="1" dirty="0">
                <a:solidFill>
                  <a:schemeClr val="tx1"/>
                </a:solidFill>
              </a:rPr>
            </a:br>
            <a:r>
              <a:rPr lang="ru-RU" sz="2400" b="1" dirty="0" smtClean="0">
                <a:solidFill>
                  <a:schemeClr val="tx1"/>
                </a:solidFill>
              </a:rPr>
              <a:t/>
            </a:r>
            <a:br>
              <a:rPr lang="ru-RU" sz="2400" b="1" dirty="0" smtClean="0">
                <a:solidFill>
                  <a:schemeClr val="tx1"/>
                </a:solidFill>
              </a:rPr>
            </a:br>
            <a:r>
              <a:rPr lang="ru-RU" sz="2400" b="1" dirty="0">
                <a:solidFill>
                  <a:schemeClr val="tx1"/>
                </a:solidFill>
              </a:rPr>
              <a:t/>
            </a:r>
            <a:br>
              <a:rPr lang="ru-RU" sz="2400" b="1" dirty="0">
                <a:solidFill>
                  <a:schemeClr val="tx1"/>
                </a:solidFill>
              </a:rPr>
            </a:br>
            <a:r>
              <a:rPr lang="ru-RU" sz="2400" b="1" dirty="0" smtClean="0">
                <a:solidFill>
                  <a:schemeClr val="tx1"/>
                </a:solidFill>
              </a:rPr>
              <a:t/>
            </a:r>
            <a:br>
              <a:rPr lang="ru-RU" sz="2400" b="1" dirty="0" smtClean="0">
                <a:solidFill>
                  <a:schemeClr val="tx1"/>
                </a:solidFill>
              </a:rPr>
            </a:br>
            <a:r>
              <a:rPr lang="ru-RU" sz="2400" b="1" dirty="0">
                <a:solidFill>
                  <a:schemeClr val="tx1"/>
                </a:solidFill>
              </a:rPr>
              <a:t/>
            </a:r>
            <a:br>
              <a:rPr lang="ru-RU" sz="2400" b="1" dirty="0">
                <a:solidFill>
                  <a:schemeClr val="tx1"/>
                </a:solidFill>
              </a:rPr>
            </a:br>
            <a:r>
              <a:rPr lang="ru-RU" sz="2400" b="1" dirty="0" smtClean="0">
                <a:solidFill>
                  <a:schemeClr val="tx1"/>
                </a:solidFill>
              </a:rPr>
              <a:t/>
            </a:r>
            <a:br>
              <a:rPr lang="ru-RU" sz="2400" b="1" dirty="0" smtClean="0">
                <a:solidFill>
                  <a:schemeClr val="tx1"/>
                </a:solidFill>
              </a:rPr>
            </a:br>
            <a:r>
              <a:rPr lang="ru-RU" sz="2400" b="1" dirty="0">
                <a:solidFill>
                  <a:schemeClr val="tx1"/>
                </a:solidFill>
              </a:rPr>
              <a:t/>
            </a:r>
            <a:br>
              <a:rPr lang="ru-RU" sz="2400" b="1" dirty="0">
                <a:solidFill>
                  <a:schemeClr val="tx1"/>
                </a:solidFill>
              </a:rPr>
            </a:br>
            <a:endParaRPr lang="ru-RU" sz="2400" b="1" dirty="0">
              <a:solidFill>
                <a:schemeClr val="tx1"/>
              </a:solidFill>
            </a:endParaRPr>
          </a:p>
        </p:txBody>
      </p:sp>
    </p:spTree>
    <p:extLst>
      <p:ext uri="{BB962C8B-B14F-4D97-AF65-F5344CB8AC3E}">
        <p14:creationId xmlns:p14="http://schemas.microsoft.com/office/powerpoint/2010/main" val="33733708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70156"/>
            <a:ext cx="8049217" cy="3578924"/>
          </a:xfrm>
        </p:spPr>
        <p:txBody>
          <a:bodyPr/>
          <a:lstStyle/>
          <a:p>
            <a:pPr fontAlgn="base"/>
            <a:r>
              <a:rPr lang="ru-RU" sz="1800" dirty="0">
                <a:solidFill>
                  <a:schemeClr val="tx1"/>
                </a:solidFill>
              </a:rPr>
              <a:t>Дело в МАС при </a:t>
            </a:r>
            <a:r>
              <a:rPr lang="ru-RU" sz="1800" dirty="0" err="1">
                <a:solidFill>
                  <a:schemeClr val="tx1"/>
                </a:solidFill>
              </a:rPr>
              <a:t>БелТПП</a:t>
            </a:r>
            <a:r>
              <a:rPr lang="ru-RU" sz="1800" dirty="0">
                <a:solidFill>
                  <a:schemeClr val="tx1"/>
                </a:solidFill>
              </a:rPr>
              <a:t> рассматривается конфиденциально, в доверительной обстановке и без ненужного формализма</a:t>
            </a:r>
            <a:r>
              <a:rPr lang="ru-RU" sz="1800" dirty="0" smtClean="0">
                <a:solidFill>
                  <a:schemeClr val="tx1"/>
                </a:solidFill>
              </a:rPr>
              <a:t>.</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Решения </a:t>
            </a:r>
            <a:r>
              <a:rPr lang="ru-RU" sz="1800" dirty="0">
                <a:solidFill>
                  <a:schemeClr val="tx1"/>
                </a:solidFill>
              </a:rPr>
              <a:t>МАС при </a:t>
            </a:r>
            <a:r>
              <a:rPr lang="ru-RU" sz="1800" dirty="0" err="1">
                <a:solidFill>
                  <a:schemeClr val="tx1"/>
                </a:solidFill>
              </a:rPr>
              <a:t>БелТПП</a:t>
            </a:r>
            <a:r>
              <a:rPr lang="ru-RU" sz="1800" dirty="0">
                <a:solidFill>
                  <a:schemeClr val="tx1"/>
                </a:solidFill>
              </a:rPr>
              <a:t> являются окончательными: вступают в законную силу с момента вынесения и могут быть обжалованы в </a:t>
            </a:r>
            <a:r>
              <a:rPr lang="ru-RU" sz="1800" dirty="0" smtClean="0">
                <a:solidFill>
                  <a:schemeClr val="tx1"/>
                </a:solidFill>
              </a:rPr>
              <a:t>Верховный </a:t>
            </a:r>
            <a:r>
              <a:rPr lang="ru-RU" sz="1800" dirty="0">
                <a:solidFill>
                  <a:schemeClr val="tx1"/>
                </a:solidFill>
              </a:rPr>
              <a:t>Суд Республики Беларусь лишь в порядке исключения (главным образом – по процессуальным основаниям</a:t>
            </a:r>
            <a:r>
              <a:rPr lang="ru-RU" sz="1800" dirty="0" smtClean="0">
                <a:solidFill>
                  <a:schemeClr val="tx1"/>
                </a:solidFill>
              </a:rPr>
              <a:t>).</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Исполняются решения МАС при </a:t>
            </a:r>
            <a:r>
              <a:rPr lang="ru-RU" sz="1800" dirty="0" err="1" smtClean="0">
                <a:solidFill>
                  <a:schemeClr val="tx1"/>
                </a:solidFill>
              </a:rPr>
              <a:t>БелТПП</a:t>
            </a:r>
            <a:r>
              <a:rPr lang="ru-RU" sz="1800" dirty="0" smtClean="0">
                <a:solidFill>
                  <a:schemeClr val="tx1"/>
                </a:solidFill>
              </a:rPr>
              <a:t> </a:t>
            </a:r>
            <a:r>
              <a:rPr lang="ru-RU" sz="1800" dirty="0">
                <a:solidFill>
                  <a:schemeClr val="tx1"/>
                </a:solidFill>
              </a:rPr>
              <a:t>в порядке, который установлен 29 ХПК Республики Беларусь для актов хозяйственных судов.</a:t>
            </a:r>
            <a:r>
              <a:rPr lang="ru-RU" sz="1800" dirty="0"/>
              <a:t/>
            </a:r>
            <a:br>
              <a:rPr lang="ru-RU" sz="1800" dirty="0"/>
            </a:br>
            <a:endParaRPr lang="ru-RU" sz="1800" dirty="0"/>
          </a:p>
        </p:txBody>
      </p:sp>
      <p:pic>
        <p:nvPicPr>
          <p:cNvPr id="3074" name="Picture 2" descr="C:\Users\Настя\Desktop\20131205-12105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645024"/>
            <a:ext cx="4464496" cy="2973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Настя\Desktop\IMG_9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62648" y="11134236"/>
            <a:ext cx="11809312" cy="622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9636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181" y="542164"/>
            <a:ext cx="8712968" cy="6171212"/>
          </a:xfrm>
        </p:spPr>
        <p:txBody>
          <a:bodyPr/>
          <a:lstStyle/>
          <a:p>
            <a:pPr fontAlgn="base"/>
            <a:r>
              <a:rPr lang="ru-RU" sz="2800" b="1" cap="all" dirty="0">
                <a:solidFill>
                  <a:schemeClr val="tx1"/>
                </a:solidFill>
              </a:rPr>
              <a:t>РАССМОТРЕНИЕ МЕЖДУНАРОДНЫХ СПОРОВ</a:t>
            </a:r>
            <a:r>
              <a:rPr lang="ru-RU" cap="all" dirty="0"/>
              <a:t/>
            </a:r>
            <a:br>
              <a:rPr lang="ru-RU" cap="all" dirty="0"/>
            </a:br>
            <a:r>
              <a:rPr lang="ru-RU" sz="2000" dirty="0">
                <a:solidFill>
                  <a:schemeClr val="tx1"/>
                </a:solidFill>
              </a:rPr>
              <a:t>Если спор международный, выбирая между МАС при </a:t>
            </a:r>
            <a:r>
              <a:rPr lang="ru-RU" sz="2000" dirty="0" err="1">
                <a:solidFill>
                  <a:schemeClr val="tx1"/>
                </a:solidFill>
              </a:rPr>
              <a:t>БелТПП</a:t>
            </a:r>
            <a:r>
              <a:rPr lang="ru-RU" sz="2000" dirty="0">
                <a:solidFill>
                  <a:schemeClr val="tx1"/>
                </a:solidFill>
              </a:rPr>
              <a:t> и аналогичным зарубежным судом, необходимо учитывать следующее</a:t>
            </a:r>
            <a:r>
              <a:rPr lang="ru-RU" sz="2000" dirty="0" smtClean="0">
                <a:solidFill>
                  <a:schemeClr val="tx1"/>
                </a:solidFill>
              </a:rPr>
              <a:t>.</a:t>
            </a:r>
            <a:r>
              <a:rPr lang="en-US" sz="2000" dirty="0" smtClean="0">
                <a:solidFill>
                  <a:schemeClr val="tx1"/>
                </a:solidFill>
              </a:rPr>
              <a:t/>
            </a:r>
            <a:br>
              <a:rPr lang="en-US" sz="2000" dirty="0" smtClean="0">
                <a:solidFill>
                  <a:schemeClr val="tx1"/>
                </a:solidFill>
              </a:rPr>
            </a:br>
            <a:r>
              <a:rPr lang="ru-RU" sz="2000" dirty="0">
                <a:solidFill>
                  <a:schemeClr val="tx1"/>
                </a:solidFill>
              </a:rPr>
              <a:t/>
            </a:r>
            <a:br>
              <a:rPr lang="ru-RU" sz="2000" dirty="0">
                <a:solidFill>
                  <a:schemeClr val="tx1"/>
                </a:solidFill>
              </a:rPr>
            </a:br>
            <a:r>
              <a:rPr lang="ru-RU" sz="2000" dirty="0">
                <a:solidFill>
                  <a:schemeClr val="tx1"/>
                </a:solidFill>
              </a:rPr>
              <a:t>Порядок рассмотрения хозяйственных споров в МАС при </a:t>
            </a:r>
            <a:r>
              <a:rPr lang="ru-RU" sz="2000" dirty="0" err="1">
                <a:solidFill>
                  <a:schemeClr val="tx1"/>
                </a:solidFill>
              </a:rPr>
              <a:t>БелТПП</a:t>
            </a:r>
            <a:r>
              <a:rPr lang="ru-RU" sz="2000" dirty="0">
                <a:solidFill>
                  <a:schemeClr val="tx1"/>
                </a:solidFill>
              </a:rPr>
              <a:t> и международных арбитражных судах европейских, а также других стран мира в основе своей одинаков, поскольку регулируется национальными законами, которые, как правило, соответствуют единому образцу – Типовому закону ЮНСИТРАЛ о международном коммерческом арбитраже (принят Комиссией ООН по праву международной торговли в 1985 г.). Белорусский закон "О международном арбитражном (третейском) суде" тоже основан на этом образце.</a:t>
            </a:r>
            <a:br>
              <a:rPr lang="ru-RU" sz="2000" dirty="0">
                <a:solidFill>
                  <a:schemeClr val="tx1"/>
                </a:solidFill>
              </a:rPr>
            </a:br>
            <a:r>
              <a:rPr lang="ru-RU" sz="2000" dirty="0">
                <a:solidFill>
                  <a:schemeClr val="tx1"/>
                </a:solidFill>
              </a:rPr>
              <a:t>Судей для рассмотрения международных споров выбирают сами стороны, а в списке рекомендуемых для избрания названы не только лучшие белорусские, но и известные зарубежные юристы (из Англии, Германии, Польши, России и др.). Поэтому качественный уровень разрешения споров в МАС при </a:t>
            </a:r>
            <a:r>
              <a:rPr lang="ru-RU" sz="2000" dirty="0" err="1">
                <a:solidFill>
                  <a:schemeClr val="tx1"/>
                </a:solidFill>
              </a:rPr>
              <a:t>БелТПП</a:t>
            </a:r>
            <a:r>
              <a:rPr lang="ru-RU" sz="2000" dirty="0">
                <a:solidFill>
                  <a:schemeClr val="tx1"/>
                </a:solidFill>
              </a:rPr>
              <a:t> по имеющимся сторонним оценкам не ниже, чем в аналогичных судах зарубежных стран.</a:t>
            </a:r>
            <a:br>
              <a:rPr lang="ru-RU" sz="2000" dirty="0">
                <a:solidFill>
                  <a:schemeClr val="tx1"/>
                </a:solidFill>
              </a:rPr>
            </a:br>
            <a:r>
              <a:rPr lang="ru-RU" sz="2000" dirty="0">
                <a:solidFill>
                  <a:schemeClr val="tx1"/>
                </a:solidFill>
              </a:rPr>
              <a:t>Расходы, связанные с рассмотрением дела в МАС при </a:t>
            </a:r>
            <a:r>
              <a:rPr lang="ru-RU" sz="2000" dirty="0" err="1">
                <a:solidFill>
                  <a:schemeClr val="tx1"/>
                </a:solidFill>
              </a:rPr>
              <a:t>БелТПП</a:t>
            </a:r>
            <a:r>
              <a:rPr lang="ru-RU" sz="2000" dirty="0">
                <a:solidFill>
                  <a:schemeClr val="tx1"/>
                </a:solidFill>
              </a:rPr>
              <a:t>, являются одними из самых низких в мире. Обращение в зарубежный арбитражный суд может обойтись во много раз дороже.</a:t>
            </a:r>
            <a:r>
              <a:rPr lang="ru-RU" sz="2000" dirty="0"/>
              <a:t/>
            </a:r>
            <a:br>
              <a:rPr lang="ru-RU" sz="2000" dirty="0"/>
            </a:br>
            <a:endParaRPr lang="ru-RU" dirty="0"/>
          </a:p>
        </p:txBody>
      </p:sp>
    </p:spTree>
    <p:extLst>
      <p:ext uri="{BB962C8B-B14F-4D97-AF65-F5344CB8AC3E}">
        <p14:creationId xmlns:p14="http://schemas.microsoft.com/office/powerpoint/2010/main" val="3343789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97289" cy="6048672"/>
          </a:xfrm>
        </p:spPr>
        <p:txBody>
          <a:bodyPr/>
          <a:lstStyle/>
          <a:p>
            <a:pPr algn="r" fontAlgn="base"/>
            <a:r>
              <a:rPr lang="ru-RU" sz="1800" dirty="0">
                <a:solidFill>
                  <a:schemeClr val="tx1"/>
                </a:solidFill>
              </a:rPr>
              <a:t>Дело в МАС при </a:t>
            </a:r>
            <a:r>
              <a:rPr lang="ru-RU" sz="1800" dirty="0" err="1">
                <a:solidFill>
                  <a:schemeClr val="tx1"/>
                </a:solidFill>
              </a:rPr>
              <a:t>БелТПП</a:t>
            </a:r>
            <a:r>
              <a:rPr lang="ru-RU" sz="1800" dirty="0">
                <a:solidFill>
                  <a:schemeClr val="tx1"/>
                </a:solidFill>
              </a:rPr>
              <a:t> рассматривается, как правило, не позднее шести месяцев со дня формирования состава суда. Этот срок существенно сокращается, если истец берет на себя расходы по доставке сторонам судебной корреспонденции специальной почтой</a:t>
            </a:r>
            <a:r>
              <a:rPr lang="ru-RU" sz="1800" dirty="0" smtClean="0">
                <a:solidFill>
                  <a:schemeClr val="tx1"/>
                </a:solidFill>
              </a:rPr>
              <a:t>.</a:t>
            </a:r>
            <a:r>
              <a:rPr lang="en-US" sz="1800" dirty="0" smtClean="0">
                <a:solidFill>
                  <a:schemeClr val="tx1"/>
                </a:solidFill>
              </a:rPr>
              <a:t/>
            </a:r>
            <a:br>
              <a:rPr lang="en-US" sz="1800" dirty="0" smtClean="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В соответствии с Нью-Йоркской конвенцией о признании и приведении в исполнение иностранных арбитражных решений 1958 г. решения МАС при </a:t>
            </a:r>
            <a:r>
              <a:rPr lang="ru-RU" sz="1800" dirty="0" err="1">
                <a:solidFill>
                  <a:schemeClr val="tx1"/>
                </a:solidFill>
              </a:rPr>
              <a:t>БелТПП</a:t>
            </a:r>
            <a:r>
              <a:rPr lang="ru-RU" sz="1800" dirty="0">
                <a:solidFill>
                  <a:schemeClr val="tx1"/>
                </a:solidFill>
              </a:rPr>
              <a:t> признаются и исполняются также в 140 иностранных государствах. В составе суда имеется Информационно-консультационный центр, в котором бесплатно разъяснят порядок исполнения решений МАС при </a:t>
            </a:r>
            <a:r>
              <a:rPr lang="ru-RU" sz="1800" dirty="0" err="1">
                <a:solidFill>
                  <a:schemeClr val="tx1"/>
                </a:solidFill>
              </a:rPr>
              <a:t>БелТПП</a:t>
            </a:r>
            <a:r>
              <a:rPr lang="ru-RU" sz="1800" dirty="0">
                <a:solidFill>
                  <a:schemeClr val="tx1"/>
                </a:solidFill>
              </a:rPr>
              <a:t> и помогут оформить необходимый для этого пакет документов</a:t>
            </a:r>
            <a:r>
              <a:rPr lang="ru-RU" sz="1800" dirty="0" smtClean="0">
                <a:solidFill>
                  <a:schemeClr val="tx1"/>
                </a:solidFill>
              </a:rPr>
              <a:t>.</a:t>
            </a:r>
            <a:r>
              <a:rPr lang="en-US" sz="1800" dirty="0" smtClean="0">
                <a:solidFill>
                  <a:schemeClr val="tx1"/>
                </a:solidFill>
              </a:rPr>
              <a:t/>
            </a:r>
            <a:br>
              <a:rPr lang="en-US"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Как </a:t>
            </a:r>
            <a:r>
              <a:rPr lang="ru-RU" sz="1800" dirty="0">
                <a:solidFill>
                  <a:schemeClr val="tx1"/>
                </a:solidFill>
              </a:rPr>
              <a:t>известно, обращаться в </a:t>
            </a:r>
            <a:r>
              <a:rPr lang="ru-RU" sz="1800" dirty="0" smtClean="0">
                <a:solidFill>
                  <a:schemeClr val="tx1"/>
                </a:solidFill>
              </a:rPr>
              <a:t>                                    </a:t>
            </a:r>
            <a:br>
              <a:rPr lang="ru-RU" sz="1800" dirty="0" smtClean="0">
                <a:solidFill>
                  <a:schemeClr val="tx1"/>
                </a:solidFill>
              </a:rPr>
            </a:br>
            <a:r>
              <a:rPr lang="ru-RU" sz="1800" dirty="0" smtClean="0">
                <a:solidFill>
                  <a:schemeClr val="tx1"/>
                </a:solidFill>
              </a:rPr>
              <a:t>определенный </a:t>
            </a:r>
            <a:r>
              <a:rPr lang="ru-RU" sz="1800" dirty="0">
                <a:solidFill>
                  <a:schemeClr val="tx1"/>
                </a:solidFill>
              </a:rPr>
              <a:t>МАС можно </a:t>
            </a:r>
            <a:r>
              <a:rPr lang="ru-RU" sz="1800" dirty="0" smtClean="0">
                <a:solidFill>
                  <a:schemeClr val="tx1"/>
                </a:solidFill>
              </a:rPr>
              <a:t/>
            </a:r>
            <a:br>
              <a:rPr lang="ru-RU" sz="1800" dirty="0" smtClean="0">
                <a:solidFill>
                  <a:schemeClr val="tx1"/>
                </a:solidFill>
              </a:rPr>
            </a:br>
            <a:r>
              <a:rPr lang="ru-RU" sz="1800" dirty="0" smtClean="0">
                <a:solidFill>
                  <a:schemeClr val="tx1"/>
                </a:solidFill>
              </a:rPr>
              <a:t>только </a:t>
            </a:r>
            <a:r>
              <a:rPr lang="ru-RU" sz="1800" dirty="0">
                <a:solidFill>
                  <a:schemeClr val="tx1"/>
                </a:solidFill>
              </a:rPr>
              <a:t>при наличии соглашения между </a:t>
            </a:r>
            <a:r>
              <a:rPr lang="ru-RU" sz="1800" dirty="0" smtClean="0">
                <a:solidFill>
                  <a:schemeClr val="tx1"/>
                </a:solidFill>
              </a:rPr>
              <a:t/>
            </a:r>
            <a:br>
              <a:rPr lang="ru-RU" sz="1800" dirty="0" smtClean="0">
                <a:solidFill>
                  <a:schemeClr val="tx1"/>
                </a:solidFill>
              </a:rPr>
            </a:br>
            <a:r>
              <a:rPr lang="ru-RU" sz="1800" dirty="0" smtClean="0">
                <a:solidFill>
                  <a:schemeClr val="tx1"/>
                </a:solidFill>
              </a:rPr>
              <a:t>сторонами </a:t>
            </a:r>
            <a:r>
              <a:rPr lang="ru-RU" sz="1800" dirty="0">
                <a:solidFill>
                  <a:schemeClr val="tx1"/>
                </a:solidFill>
              </a:rPr>
              <a:t>о </a:t>
            </a:r>
            <a:r>
              <a:rPr lang="ru-RU" sz="1800" dirty="0" smtClean="0">
                <a:solidFill>
                  <a:schemeClr val="tx1"/>
                </a:solidFill>
              </a:rPr>
              <a:t>передаче</a:t>
            </a:r>
            <a:br>
              <a:rPr lang="ru-RU" sz="1800" dirty="0" smtClean="0">
                <a:solidFill>
                  <a:schemeClr val="tx1"/>
                </a:solidFill>
              </a:rPr>
            </a:br>
            <a:r>
              <a:rPr lang="ru-RU" sz="1800" dirty="0" smtClean="0">
                <a:solidFill>
                  <a:schemeClr val="tx1"/>
                </a:solidFill>
              </a:rPr>
              <a:t> </a:t>
            </a:r>
            <a:r>
              <a:rPr lang="ru-RU" sz="1800" dirty="0">
                <a:solidFill>
                  <a:schemeClr val="tx1"/>
                </a:solidFill>
              </a:rPr>
              <a:t>спора (в том числе внутреннего) </a:t>
            </a:r>
            <a:r>
              <a:rPr lang="ru-RU" sz="1800" dirty="0" smtClean="0">
                <a:solidFill>
                  <a:schemeClr val="tx1"/>
                </a:solidFill>
              </a:rPr>
              <a:t/>
            </a:r>
            <a:br>
              <a:rPr lang="ru-RU" sz="1800" dirty="0" smtClean="0">
                <a:solidFill>
                  <a:schemeClr val="tx1"/>
                </a:solidFill>
              </a:rPr>
            </a:br>
            <a:r>
              <a:rPr lang="ru-RU" sz="1800" dirty="0" smtClean="0">
                <a:solidFill>
                  <a:schemeClr val="tx1"/>
                </a:solidFill>
              </a:rPr>
              <a:t>на </a:t>
            </a:r>
            <a:r>
              <a:rPr lang="ru-RU" sz="1800" dirty="0">
                <a:solidFill>
                  <a:schemeClr val="tx1"/>
                </a:solidFill>
              </a:rPr>
              <a:t>рассмотрение именно этого суда</a:t>
            </a:r>
            <a:r>
              <a:rPr lang="ru-RU" sz="1800" dirty="0" smtClean="0">
                <a:solidFill>
                  <a:schemeClr val="tx1"/>
                </a:solidFill>
              </a:rPr>
              <a:t>.</a:t>
            </a:r>
            <a:r>
              <a:rPr lang="en-US" sz="1800" dirty="0" smtClean="0">
                <a:solidFill>
                  <a:schemeClr val="tx1"/>
                </a:solidFill>
              </a:rPr>
              <a:t/>
            </a:r>
            <a:br>
              <a:rPr lang="en-US"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Обычно </a:t>
            </a:r>
            <a:r>
              <a:rPr lang="ru-RU" sz="1800" dirty="0">
                <a:solidFill>
                  <a:schemeClr val="tx1"/>
                </a:solidFill>
              </a:rPr>
              <a:t>соглашение имеет вид арбитражной </a:t>
            </a:r>
            <a:r>
              <a:rPr lang="ru-RU" sz="1800" dirty="0" smtClean="0">
                <a:solidFill>
                  <a:schemeClr val="tx1"/>
                </a:solidFill>
              </a:rPr>
              <a:t/>
            </a:r>
            <a:br>
              <a:rPr lang="ru-RU" sz="1800" dirty="0" smtClean="0">
                <a:solidFill>
                  <a:schemeClr val="tx1"/>
                </a:solidFill>
              </a:rPr>
            </a:br>
            <a:r>
              <a:rPr lang="ru-RU" sz="1800" dirty="0" smtClean="0">
                <a:solidFill>
                  <a:schemeClr val="tx1"/>
                </a:solidFill>
              </a:rPr>
              <a:t>оговорки</a:t>
            </a:r>
            <a:r>
              <a:rPr lang="ru-RU" sz="1800" dirty="0">
                <a:solidFill>
                  <a:schemeClr val="tx1"/>
                </a:solidFill>
              </a:rPr>
              <a:t>, которая включается в </a:t>
            </a:r>
            <a:r>
              <a:rPr lang="ru-RU" sz="1800" dirty="0" smtClean="0">
                <a:solidFill>
                  <a:schemeClr val="tx1"/>
                </a:solidFill>
              </a:rPr>
              <a:t/>
            </a:r>
            <a:br>
              <a:rPr lang="ru-RU" sz="1800" dirty="0" smtClean="0">
                <a:solidFill>
                  <a:schemeClr val="tx1"/>
                </a:solidFill>
              </a:rPr>
            </a:br>
            <a:r>
              <a:rPr lang="ru-RU" sz="1800" dirty="0" smtClean="0">
                <a:solidFill>
                  <a:schemeClr val="tx1"/>
                </a:solidFill>
              </a:rPr>
              <a:t>договор </a:t>
            </a:r>
            <a:r>
              <a:rPr lang="ru-RU" sz="1800" dirty="0">
                <a:solidFill>
                  <a:schemeClr val="tx1"/>
                </a:solidFill>
              </a:rPr>
              <a:t>как одно из его условий.</a:t>
            </a:r>
            <a:r>
              <a:rPr lang="ru-RU" sz="1800" dirty="0"/>
              <a:t/>
            </a:r>
            <a:br>
              <a:rPr lang="ru-RU" sz="1800" dirty="0"/>
            </a:br>
            <a:endParaRPr lang="ru-RU" sz="2000" dirty="0"/>
          </a:p>
        </p:txBody>
      </p:sp>
      <p:pic>
        <p:nvPicPr>
          <p:cNvPr id="4098" name="Picture 2" descr="C:\Users\Настя\Desktop\sm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06063" cy="336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4304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A59716-C852-4F31-B894-B64C88F31014}"/>
</file>

<file path=customXml/itemProps2.xml><?xml version="1.0" encoding="utf-8"?>
<ds:datastoreItem xmlns:ds="http://schemas.openxmlformats.org/officeDocument/2006/customXml" ds:itemID="{03905C7B-C633-4708-BAB2-B0D5828B6261}"/>
</file>

<file path=customXml/itemProps3.xml><?xml version="1.0" encoding="utf-8"?>
<ds:datastoreItem xmlns:ds="http://schemas.openxmlformats.org/officeDocument/2006/customXml" ds:itemID="{F1C0D6FC-F3B6-4895-9047-22AA21E4BBFD}"/>
</file>

<file path=docProps/app.xml><?xml version="1.0" encoding="utf-8"?>
<Properties xmlns="http://schemas.openxmlformats.org/officeDocument/2006/extended-properties" xmlns:vt="http://schemas.openxmlformats.org/officeDocument/2006/docPropsVTypes">
  <Template>Hardcover</Template>
  <TotalTime>869</TotalTime>
  <Words>452</Words>
  <Application>Microsoft Office PowerPoint</Application>
  <PresentationFormat>Экран (4:3)</PresentationFormat>
  <Paragraphs>54</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Твердый переплет</vt:lpstr>
      <vt:lpstr>Международный арбитражный суд</vt:lpstr>
      <vt:lpstr> Международный арбитражный суд при БелТПП (МАС при БелТПП) создан 12 апреля 1994 г. во исполнение принятых Республикой Беларусь международных обязательств как одно из необходимых условий осуществления внешнеэкономической деятельности. МАС является полноправным членом Европейской группы арбитражных судов, входит во всемирную систему международных арбитражных (третейских) судов, которые сегодня рассматривают подавляющее большинство международных и значительную часть внутренних экономических споров. </vt:lpstr>
      <vt:lpstr>Деятельность Международного арбитражного суда при БелТПП регламентируется Законом Республики Беларусь "О международном арбитражном (третейском) суде" от 9 июля 1999 г., Уставом и Регламентом, который утвержден Постановлением Президиума БелТПП 17 марта 2011 г. и вступил в силу с 5 апреля 2011 г.  В соответствии со ст. 4 Закона Республики Беларусь "О международном арбитражном (третейском) суде" от 9 июля 1999 г. МАС при БелТПП рассматривает не только международные экономические споры (в них хотя бы одна сторона является иностранной), но и внутренние, в которых обе стороны – белорусские субъекты хозяйствования.</vt:lpstr>
      <vt:lpstr>Международный арбитражный суд при БелТПП является постоянно действующей, негосударственной, некоммерческой организацией, осуществляющей деятельность на возмездной основе.  В МАС при БелТПП, при наличии соглашения сторон (арбитражное соглашение), могут быть переданы следующие категории споров: - споры между любыми субъектами права, возникающие из осуществления внешнеторговых и иных международных экономических связей, если местонахождение или место жительства хотя бы одного из этих субъектов находится за границей Республики Беларусь; - споры между предприятиями с иностранными инвестициями, международными объединениями и организациями, созданными на территории Республики Беларусь; споры между участниками упомянутых юридических лиц, споры этих юридических лиц с другими юридическими лицами и индивидуальными предпринимателями Республики Беларусь; - споры между иностранными юридическими лицами и индивидуальными предпринимателями, расположенными за пределами Беларуси; внутренние споры экономического характера, возникающие между субъектами Республики Беларусь, если это не запрещено законодательством. </vt:lpstr>
      <vt:lpstr>Одним из несомненных преимуществ арбитражного метода разрешения споров является предоставленная сторонам возможность принять участие в формировании состава суда, посредством определения как количественного состава суда, так и выбора конкретных лиц в качестве основного и запасного арбитра, окончательность выносимых МАС при БелТПП решений, а также возможность исполнения указанных решений в любой из 145 стран-участников Конвенции ООН о признании и приведении в исполнение иностранных арбитражных решений (г.Нью-Йорк, 1958 г.).</vt:lpstr>
      <vt:lpstr>                РАССМОТРЕНИЕ ВНУТРЕННИХ СПОРОВ  Поскольку эти споры могут рассматривать также другие суды, национальные и зарубежные, в соответствующих случаях возникает вопрос о выборе суда.  Выбирают тот суд, который по мнению выбирающего обеспечивает наиболее благоприятные, оптимальные условия разрешения экономического спора.  Суд таков, каковы судьи. В МАС при БелТПП стороны сами выбирают судей (арбитров). И у них есть возможность выбрать самых лучших, заслуживающих доверия арбитров. Ведь список лиц, рекомендуемых для избрания, состоит из самых известных юристов, ученых и практиков. Это элита белорусского юридического сообщества. Но возможно избрать судьей (арбитром) и такое известное лицо, которое в списке не значится.   Избранные сторонами арбитры обычно получают для рассмотрения только одно дело, которому они могут уделить столько времени и внимания, сколько необходимо для вынесения обоснованного и законного решения.               </vt:lpstr>
      <vt:lpstr>Дело в МАС при БелТПП рассматривается конфиденциально, в доверительной обстановке и без ненужного формализма.  Решения МАС при БелТПП являются окончательными: вступают в законную силу с момента вынесения и могут быть обжалованы в Верховный Суд Республики Беларусь лишь в порядке исключения (главным образом – по процессуальным основаниям).  Исполняются решения МАС при БелТПП в порядке, который установлен 29 ХПК Республики Беларусь для актов хозяйственных судов. </vt:lpstr>
      <vt:lpstr>РАССМОТРЕНИЕ МЕЖДУНАРОДНЫХ СПОРОВ Если спор международный, выбирая между МАС при БелТПП и аналогичным зарубежным судом, необходимо учитывать следующее.  Порядок рассмотрения хозяйственных споров в МАС при БелТПП и международных арбитражных судах европейских, а также других стран мира в основе своей одинаков, поскольку регулируется национальными законами, которые, как правило, соответствуют единому образцу – Типовому закону ЮНСИТРАЛ о международном коммерческом арбитраже (принят Комиссией ООН по праву международной торговли в 1985 г.). Белорусский закон "О международном арбитражном (третейском) суде" тоже основан на этом образце. Судей для рассмотрения международных споров выбирают сами стороны, а в списке рекомендуемых для избрания названы не только лучшие белорусские, но и известные зарубежные юристы (из Англии, Германии, Польши, России и др.). Поэтому качественный уровень разрешения споров в МАС при БелТПП по имеющимся сторонним оценкам не ниже, чем в аналогичных судах зарубежных стран. Расходы, связанные с рассмотрением дела в МАС при БелТПП, являются одними из самых низких в мире. Обращение в зарубежный арбитражный суд может обойтись во много раз дороже. </vt:lpstr>
      <vt:lpstr>Дело в МАС при БелТПП рассматривается, как правило, не позднее шести месяцев со дня формирования состава суда. Этот срок существенно сокращается, если истец берет на себя расходы по доставке сторонам судебной корреспонденции специальной почтой.  В соответствии с Нью-Йоркской конвенцией о признании и приведении в исполнение иностранных арбитражных решений 1958 г. решения МАС при БелТПП признаются и исполняются также в 140 иностранных государствах. В составе суда имеется Информационно-консультационный центр, в котором бесплатно разъяснят порядок исполнения решений МАС при БелТПП и помогут оформить необходимый для этого пакет документов.                                                                                        Как известно, обращаться в                                      определенный МАС можно  только при наличии соглашения между  сторонами о передаче  спора (в том числе внутреннего)  на рассмотрение именно этого суда.     Обычно соглашение имеет вид арбитражной  оговорки, которая включается в  договор как одно из его условий. </vt:lpstr>
      <vt:lpstr>МАС при БелТПП разработал и рекомендует для включения в  гражданско-правовые договоры следующую арбитражную оговорку:  "Все споры, разногласия или требования, которые могут возникнуть из настоящего договора или в связи с ним, в т.ч. связанные с его изменением, расторжением, исполнением, недействительностью или толкованием, подлежат рассмотрению  в Международном арбитражном суде при БелТПП в соответствии с его регламентом".  Таким же по содержанию может быть соглашение о передаче спора на рассмотрение МАС при БелТПП, заключенное в виде отдельного документа или в результате обмена письмами, телеграммами, факсами. В оговорку (соглашение) могут быть включены условия о применимом праве, требования к арбитрам, включая количество арбитров, условия о месте рассмотрения дела, языке разбирательства, а также иные условия, о которых стороны договорились.  Если Вам не удалось убедить контрагента в целесообразности рассмотрения спора в МАС при БелТПП, предложите компромиссный вариант оговорки с заменой последних слов на следующие: "…подлежит рассмотрению в Международном арбитражном суде при БелТПП или (впишите название суда, предложенного контрагентом) по выбору истца". Если названный вариант будет принят, в случае необходимости вы сможете предъявить свой иск в МАС при БелТПП, а ваш партнер – в тот МАС, который назвал он. </vt:lpstr>
      <vt:lpstr>Размер арбитражного сбора по спорам между субъектами, если местонахождение или местожительство хотя бы одного из них находится за границей Республики Беларусь, зависит от цены иска и определяется по следующей шкале:               </vt:lpstr>
      <vt:lpstr>Размер арбитражного сбора по спорам между субъектами Республики Беларусь:  1) имущественного характера зависит от цены иска и определяется по следующей шкале: </vt:lpstr>
      <vt:lpstr>2) неимущественного характера равняется 50 базовым величинам.    Размер арбитражного сбора при подаче искового заявления увеличивается на ставку налога на добавленную стоимость, предусмотренную законодательством Республики Беларусь.  Указанные обстоятельства, а также тот факт, что Международный арбитражный суд при БелТПП является постоянно действующей, негосударственной, некоммерческой организацией, способствуют выбору именно этого суда в качестве органа по разрешению споров.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Международный арбитражный суд</dc:title>
  <dc:creator>Windows User</dc:creator>
  <cp:lastModifiedBy>Windows User</cp:lastModifiedBy>
  <cp:revision>10</cp:revision>
  <dcterms:created xsi:type="dcterms:W3CDTF">2016-05-18T15:15:56Z</dcterms:created>
  <dcterms:modified xsi:type="dcterms:W3CDTF">2016-05-19T06:59:59Z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